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9" r:id="rId41"/>
    <p:sldId id="300" r:id="rId42"/>
    <p:sldId id="298" r:id="rId4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image" Target="../media/image30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3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image" Target="../media/image83.wmf"/><Relationship Id="rId18" Type="http://schemas.openxmlformats.org/officeDocument/2006/relationships/image" Target="../media/image8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12" Type="http://schemas.openxmlformats.org/officeDocument/2006/relationships/image" Target="../media/image82.wmf"/><Relationship Id="rId17" Type="http://schemas.openxmlformats.org/officeDocument/2006/relationships/image" Target="../media/image87.wmf"/><Relationship Id="rId2" Type="http://schemas.openxmlformats.org/officeDocument/2006/relationships/image" Target="../media/image72.wmf"/><Relationship Id="rId16" Type="http://schemas.openxmlformats.org/officeDocument/2006/relationships/image" Target="../media/image86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11" Type="http://schemas.openxmlformats.org/officeDocument/2006/relationships/image" Target="../media/image81.wmf"/><Relationship Id="rId5" Type="http://schemas.openxmlformats.org/officeDocument/2006/relationships/image" Target="../media/image75.wmf"/><Relationship Id="rId15" Type="http://schemas.openxmlformats.org/officeDocument/2006/relationships/image" Target="../media/image85.wmf"/><Relationship Id="rId10" Type="http://schemas.openxmlformats.org/officeDocument/2006/relationships/image" Target="../media/image80.wmf"/><Relationship Id="rId19" Type="http://schemas.openxmlformats.org/officeDocument/2006/relationships/image" Target="../media/image89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Relationship Id="rId14" Type="http://schemas.openxmlformats.org/officeDocument/2006/relationships/image" Target="../media/image8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95A91-A685-43DC-855B-741680481B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CDD93-B826-4ACB-8EB4-71C9DA0CCB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29F3C-77F7-475E-B559-1278A09EB5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A009EBA-F2BE-4B9B-963F-6B0E7E27E1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DA6B272-9A84-47D6-ACC4-365AF92C11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98802-FD66-402C-8A12-5B3CACA0E5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1E957-8F0D-4FF9-89F0-B6CBC984BA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585240-8D94-4D1A-915A-311D0A521F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2DB48-0BE4-4CDB-8BFE-E67E75DC8A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88804-4163-4584-BC80-4D859C679F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C66E6-0CFF-4E17-A090-C7AF891CCC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A6F3-0564-485B-947E-F6D146631CE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01C2B-EEE5-4769-B2BE-AB927A3943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40B99E-73A6-4B5B-9354-3BED83DDB28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3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3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3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3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oleObject" Target="../embeddings/oleObject4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oleObject" Target="../embeddings/oleObject46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oleObject" Target="../embeddings/oleObject51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oleObject" Target="../embeddings/oleObject53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oleObject" Target="../embeddings/oleObject60.bin"/><Relationship Id="rId4" Type="http://schemas.openxmlformats.org/officeDocument/2006/relationships/oleObject" Target="../embeddings/oleObject59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64.bin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oleObject" Target="../embeddings/oleObject66.bin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5" Type="http://schemas.openxmlformats.org/officeDocument/2006/relationships/oleObject" Target="../embeddings/oleObject70.bin"/><Relationship Id="rId4" Type="http://schemas.openxmlformats.org/officeDocument/2006/relationships/oleObject" Target="../embeddings/oleObject69.bin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oleObject" Target="../embeddings/oleObject81.bin"/><Relationship Id="rId18" Type="http://schemas.openxmlformats.org/officeDocument/2006/relationships/oleObject" Target="../embeddings/oleObject86.bin"/><Relationship Id="rId3" Type="http://schemas.openxmlformats.org/officeDocument/2006/relationships/oleObject" Target="../embeddings/oleObject71.bin"/><Relationship Id="rId21" Type="http://schemas.openxmlformats.org/officeDocument/2006/relationships/oleObject" Target="../embeddings/oleObject89.bin"/><Relationship Id="rId7" Type="http://schemas.openxmlformats.org/officeDocument/2006/relationships/oleObject" Target="../embeddings/oleObject75.bin"/><Relationship Id="rId12" Type="http://schemas.openxmlformats.org/officeDocument/2006/relationships/oleObject" Target="../embeddings/oleObject80.bin"/><Relationship Id="rId17" Type="http://schemas.openxmlformats.org/officeDocument/2006/relationships/oleObject" Target="../embeddings/oleObject8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8.bin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74.bin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83.bin"/><Relationship Id="rId10" Type="http://schemas.openxmlformats.org/officeDocument/2006/relationships/oleObject" Target="../embeddings/oleObject78.bin"/><Relationship Id="rId19" Type="http://schemas.openxmlformats.org/officeDocument/2006/relationships/oleObject" Target="../embeddings/oleObject87.bin"/><Relationship Id="rId4" Type="http://schemas.openxmlformats.org/officeDocument/2006/relationships/oleObject" Target="../embeddings/oleObject72.bin"/><Relationship Id="rId9" Type="http://schemas.openxmlformats.org/officeDocument/2006/relationships/oleObject" Target="../embeddings/oleObject77.bin"/><Relationship Id="rId14" Type="http://schemas.openxmlformats.org/officeDocument/2006/relationships/oleObject" Target="../embeddings/oleObject8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600200"/>
            <a:ext cx="7772400" cy="2438400"/>
          </a:xfrm>
        </p:spPr>
        <p:txBody>
          <a:bodyPr/>
          <a:lstStyle/>
          <a:p>
            <a:r>
              <a:rPr lang="en-US" sz="4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r>
              <a:rPr lang="ru-RU" sz="4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4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ТОКИ </a:t>
            </a:r>
            <a:br>
              <a:rPr lang="ru-RU" sz="4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 НАПРЯЖЕНИЯ НЕСИММЕТРИЧНОГО КЗ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2800"/>
              <a:t>   </a:t>
            </a:r>
            <a:r>
              <a:rPr lang="ru-RU" sz="3600">
                <a:solidFill>
                  <a:srgbClr val="FF3300"/>
                </a:solidFill>
              </a:rPr>
              <a:t>Сопротивление нулевой</a:t>
            </a:r>
            <a:r>
              <a:rPr lang="ru-RU" sz="3600"/>
              <a:t> последовательности по схеме</a:t>
            </a:r>
          </a:p>
          <a:p>
            <a:pPr algn="just">
              <a:buFontTx/>
              <a:buNone/>
            </a:pPr>
            <a:endParaRPr lang="ru-RU" sz="360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057400" y="1182688"/>
          <a:ext cx="4876800" cy="1103312"/>
        </p:xfrm>
        <a:graphic>
          <a:graphicData uri="http://schemas.openxmlformats.org/presentationml/2006/ole">
            <p:oleObj spid="_x0000_s15364" name="Формула" r:id="rId3" imgW="1066680" imgH="241200" progId="Equation.3">
              <p:embed/>
            </p:oleObj>
          </a:graphicData>
        </a:graphic>
      </p:graphicFrame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2392363"/>
            <a:ext cx="9144000" cy="436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just"/>
            <a:r>
              <a:rPr lang="ru-RU" sz="3600">
                <a:solidFill>
                  <a:srgbClr val="FF3300"/>
                </a:solidFill>
              </a:rPr>
              <a:t>Если нейтраль трансформатора</a:t>
            </a:r>
            <a:r>
              <a:rPr lang="ru-RU" sz="3600"/>
              <a:t> </a:t>
            </a:r>
          </a:p>
          <a:p>
            <a:pPr indent="450850" algn="just"/>
            <a:r>
              <a:rPr lang="ru-RU" sz="3600"/>
              <a:t>заземлена через сопротивление – его </a:t>
            </a:r>
          </a:p>
          <a:p>
            <a:pPr indent="450850" algn="just"/>
            <a:r>
              <a:rPr lang="ru-RU" sz="3600"/>
              <a:t>учитывают утроенным. </a:t>
            </a:r>
            <a:r>
              <a:rPr lang="ru-RU" sz="2800">
                <a:solidFill>
                  <a:srgbClr val="0000FF"/>
                </a:solidFill>
              </a:rPr>
              <a:t>(Так как через него протекают токи нулевой последовательности всех трех фаз). </a:t>
            </a:r>
            <a:r>
              <a:rPr lang="ru-RU" sz="3600"/>
              <a:t>Преобразование схем отдельных последовательностей выполняют также, как и при симметричном КЗ.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563"/>
            <a:ext cx="8229600" cy="960437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9</a:t>
            </a:r>
            <a:r>
              <a:rPr lang="ru-RU" b="1" dirty="0" smtClean="0">
                <a:solidFill>
                  <a:srgbClr val="0000FF"/>
                </a:solidFill>
              </a:rPr>
              <a:t>.2 </a:t>
            </a:r>
            <a:r>
              <a:rPr lang="ru-RU" b="1" dirty="0">
                <a:solidFill>
                  <a:srgbClr val="0000FF"/>
                </a:solidFill>
              </a:rPr>
              <a:t>Токи и напряжения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FF3300"/>
                </a:solidFill>
              </a:rPr>
              <a:t>Рассчитываются</a:t>
            </a:r>
            <a:r>
              <a:rPr lang="ru-RU" sz="3600"/>
              <a:t> после преобразования схемы замещения и определения </a:t>
            </a:r>
            <a:r>
              <a:rPr lang="ru-RU" sz="3600" b="1">
                <a:solidFill>
                  <a:srgbClr val="0000FF"/>
                </a:solidFill>
              </a:rPr>
              <a:t>Х</a:t>
            </a:r>
            <a:r>
              <a:rPr lang="ru-RU" sz="3600" b="1" baseline="-25000">
                <a:solidFill>
                  <a:srgbClr val="0000FF"/>
                </a:solidFill>
              </a:rPr>
              <a:t>РЕЗ</a:t>
            </a:r>
            <a:r>
              <a:rPr lang="ru-RU" sz="3600"/>
              <a:t> и </a:t>
            </a:r>
            <a:r>
              <a:rPr lang="ru-RU" sz="3600" b="1">
                <a:solidFill>
                  <a:srgbClr val="0000FF"/>
                </a:solidFill>
              </a:rPr>
              <a:t>Е</a:t>
            </a:r>
            <a:r>
              <a:rPr lang="ru-RU" sz="3600" b="1" baseline="-25000">
                <a:solidFill>
                  <a:srgbClr val="0000FF"/>
                </a:solidFill>
              </a:rPr>
              <a:t>ЭКВ</a:t>
            </a:r>
            <a:r>
              <a:rPr lang="ru-RU" sz="3600"/>
              <a:t>. Для анализа КЗ рассматривается цепь без нагрузки. </a:t>
            </a:r>
          </a:p>
          <a:p>
            <a:pPr algn="just">
              <a:buFontTx/>
              <a:buNone/>
            </a:pPr>
            <a:r>
              <a:rPr lang="ru-RU" sz="3600"/>
              <a:t>  </a:t>
            </a:r>
            <a:r>
              <a:rPr lang="ru-RU" sz="3600">
                <a:solidFill>
                  <a:srgbClr val="FF3300"/>
                </a:solidFill>
              </a:rPr>
              <a:t>Сопротивления фаз</a:t>
            </a:r>
            <a:r>
              <a:rPr lang="ru-RU" sz="3600"/>
              <a:t> относительно точки КЗ равны нулю. Тогда токи в фазах можно считать токами в месте КЗ. За </a:t>
            </a:r>
            <a:r>
              <a:rPr lang="ru-RU" sz="3600">
                <a:solidFill>
                  <a:srgbClr val="FF3300"/>
                </a:solidFill>
              </a:rPr>
              <a:t>положительное направление</a:t>
            </a:r>
            <a:r>
              <a:rPr lang="ru-RU" sz="3600"/>
              <a:t> токов принимается направление к месту КЗ.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 b="1">
                <a:solidFill>
                  <a:srgbClr val="0000FF"/>
                </a:solidFill>
              </a:rPr>
              <a:t>Двухфазное КЗ</a:t>
            </a:r>
          </a:p>
          <a:p>
            <a:pPr>
              <a:buFontTx/>
              <a:buNone/>
            </a:pPr>
            <a:endParaRPr lang="ru-RU" sz="2800" b="1"/>
          </a:p>
          <a:p>
            <a:pPr>
              <a:buFontTx/>
              <a:buNone/>
            </a:pPr>
            <a:r>
              <a:rPr lang="ru-RU" sz="2800"/>
              <a:t> 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191000" y="0"/>
          <a:ext cx="4419600" cy="3917950"/>
        </p:xfrm>
        <a:graphic>
          <a:graphicData uri="http://schemas.openxmlformats.org/presentationml/2006/ole">
            <p:oleObj spid="_x0000_s21508" name="Visio" r:id="rId3" imgW="2256234" imgH="2000250" progId="Visio.Drawing.6">
              <p:embed/>
            </p:oleObj>
          </a:graphicData>
        </a:graphic>
      </p:graphicFrame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28600" y="2895600"/>
            <a:ext cx="37385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/>
              <a:t>Исходные данные 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76200" y="4038600"/>
          <a:ext cx="7696200" cy="2693988"/>
        </p:xfrm>
        <a:graphic>
          <a:graphicData uri="http://schemas.openxmlformats.org/presentationml/2006/ole">
            <p:oleObj spid="_x0000_s21512" name="Формула" r:id="rId4" imgW="1650960" imgH="571320" progId="Equation.3">
              <p:embed/>
            </p:oleObj>
          </a:graphicData>
        </a:graphic>
      </p:graphicFrame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7924800" y="4903788"/>
            <a:ext cx="866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 sz="3600">
                <a:solidFill>
                  <a:srgbClr val="FF3300"/>
                </a:solidFill>
              </a:rPr>
              <a:t>Токи нулевой</a:t>
            </a:r>
            <a:r>
              <a:rPr lang="ru-RU" sz="3600"/>
              <a:t> последовательности</a:t>
            </a:r>
          </a:p>
          <a:p>
            <a:pPr algn="just">
              <a:buFontTx/>
              <a:buNone/>
            </a:pPr>
            <a:r>
              <a:rPr lang="ru-RU" sz="3600"/>
              <a:t>равны К</a:t>
            </a:r>
            <a:r>
              <a:rPr lang="ru-RU" sz="3600" baseline="30000"/>
              <a:t>(2) </a:t>
            </a:r>
            <a:r>
              <a:rPr lang="ru-RU" sz="3600"/>
              <a:t>нулю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Для фазы А на основании выражения  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откуда             </a:t>
            </a:r>
          </a:p>
          <a:p>
            <a:pPr algn="just">
              <a:buFontTx/>
              <a:buNone/>
            </a:pPr>
            <a:r>
              <a:rPr lang="ru-RU" sz="3600"/>
              <a:t>                            </a:t>
            </a:r>
          </a:p>
          <a:p>
            <a:pPr algn="just">
              <a:buFontTx/>
              <a:buNone/>
            </a:pPr>
            <a:r>
              <a:rPr lang="ru-RU" sz="3600"/>
              <a:t> 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657600" y="685800"/>
          <a:ext cx="5257800" cy="1108075"/>
        </p:xfrm>
        <a:graphic>
          <a:graphicData uri="http://schemas.openxmlformats.org/presentationml/2006/ole">
            <p:oleObj spid="_x0000_s23556" name="Формула" r:id="rId3" imgW="1397000" imgH="292100" progId="Equation.3">
              <p:embed/>
            </p:oleObj>
          </a:graphicData>
        </a:graphic>
      </p:graphicFrame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28600" y="2551113"/>
          <a:ext cx="3429000" cy="801687"/>
        </p:xfrm>
        <a:graphic>
          <a:graphicData uri="http://schemas.openxmlformats.org/presentationml/2006/ole">
            <p:oleObj spid="_x0000_s23558" name="Формула" r:id="rId4" imgW="1180588" imgH="279279" progId="Equation.3">
              <p:embed/>
            </p:oleObj>
          </a:graphicData>
        </a:graphic>
      </p:graphicFrame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1676400" y="3436938"/>
          <a:ext cx="6553200" cy="1135062"/>
        </p:xfrm>
        <a:graphic>
          <a:graphicData uri="http://schemas.openxmlformats.org/presentationml/2006/ole">
            <p:oleObj spid="_x0000_s23560" name="Формула" r:id="rId5" imgW="1701800" imgH="292100" progId="Equation.3">
              <p:embed/>
            </p:oleObj>
          </a:graphicData>
        </a:graphic>
      </p:graphicFrame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1676400" y="4910138"/>
          <a:ext cx="5791200" cy="1643062"/>
        </p:xfrm>
        <a:graphic>
          <a:graphicData uri="http://schemas.openxmlformats.org/presentationml/2006/ole">
            <p:oleObj spid="_x0000_s23562" name="Формула" r:id="rId6" imgW="952200" imgH="266400" progId="Equation.3">
              <p:embed/>
            </p:oleObj>
          </a:graphicData>
        </a:graphic>
      </p:graphicFrame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7696200" y="5437188"/>
            <a:ext cx="866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  <a:r>
              <a:rPr lang="ru-RU" sz="3600">
                <a:solidFill>
                  <a:srgbClr val="FF3300"/>
                </a:solidFill>
              </a:rPr>
              <a:t>Напряжения КЗ</a:t>
            </a:r>
            <a:r>
              <a:rPr lang="ru-RU" sz="3600"/>
              <a:t> </a:t>
            </a:r>
            <a:r>
              <a:rPr lang="ru-RU" sz="3600">
                <a:solidFill>
                  <a:srgbClr val="FF3300"/>
                </a:solidFill>
              </a:rPr>
              <a:t>фаз</a:t>
            </a:r>
            <a:r>
              <a:rPr lang="ru-RU" sz="3600"/>
              <a:t> также равны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Симметричные составляющие прямой и </a:t>
            </a:r>
          </a:p>
          <a:p>
            <a:pPr>
              <a:buFontTx/>
              <a:buNone/>
            </a:pPr>
            <a:r>
              <a:rPr lang="ru-RU" sz="3600"/>
              <a:t>обратной последовательности равны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 </a:t>
            </a:r>
            <a:r>
              <a:rPr lang="ru-RU"/>
              <a:t>На основании выражений</a:t>
            </a:r>
          </a:p>
          <a:p>
            <a:pPr>
              <a:buFontTx/>
              <a:buNone/>
            </a:pPr>
            <a:r>
              <a:rPr lang="ru-RU"/>
              <a:t>(пред. лекции) и ф-лы (2)</a:t>
            </a:r>
          </a:p>
          <a:p>
            <a:pPr>
              <a:buFontTx/>
              <a:buNone/>
            </a:pPr>
            <a:endParaRPr lang="ru-RU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590800" y="685800"/>
          <a:ext cx="3581400" cy="1066800"/>
        </p:xfrm>
        <a:graphic>
          <a:graphicData uri="http://schemas.openxmlformats.org/presentationml/2006/ole">
            <p:oleObj spid="_x0000_s24580" name="Формула" r:id="rId3" imgW="990170" imgH="291973" progId="Equation.3">
              <p:embed/>
            </p:oleObj>
          </a:graphicData>
        </a:graphic>
      </p:graphicFrame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2438400" y="3359150"/>
          <a:ext cx="3657600" cy="984250"/>
        </p:xfrm>
        <a:graphic>
          <a:graphicData uri="http://schemas.openxmlformats.org/presentationml/2006/ole">
            <p:oleObj spid="_x0000_s24582" name="Формула" r:id="rId4" imgW="1091726" imgH="291973" progId="Equation.3">
              <p:embed/>
            </p:oleObj>
          </a:graphicData>
        </a:graphic>
      </p:graphicFrame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5181600" y="4495800"/>
          <a:ext cx="3962400" cy="2446338"/>
        </p:xfrm>
        <a:graphic>
          <a:graphicData uri="http://schemas.openxmlformats.org/presentationml/2006/ole">
            <p:oleObj spid="_x0000_s24584" name="Формула" r:id="rId5" imgW="1663700" imgH="1028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 sz="3600"/>
              <a:t>приравниваем </a:t>
            </a:r>
            <a:r>
              <a:rPr lang="en-US" sz="3600"/>
              <a:t>U</a:t>
            </a:r>
            <a:r>
              <a:rPr lang="en-US" sz="3600" baseline="-25000"/>
              <a:t>K1 </a:t>
            </a:r>
            <a:r>
              <a:rPr lang="ru-RU" sz="3600"/>
              <a:t>и </a:t>
            </a:r>
            <a:r>
              <a:rPr lang="en-US" sz="3600"/>
              <a:t>U</a:t>
            </a:r>
            <a:r>
              <a:rPr lang="en-US" sz="3600" baseline="-25000"/>
              <a:t>K</a:t>
            </a:r>
            <a:r>
              <a:rPr lang="ru-RU" sz="3600" baseline="-25000"/>
              <a:t>2</a:t>
            </a:r>
          </a:p>
          <a:p>
            <a:pPr>
              <a:buFontTx/>
              <a:buNone/>
            </a:pPr>
            <a:endParaRPr lang="ru-RU" sz="3600" baseline="-25000"/>
          </a:p>
          <a:p>
            <a:pPr>
              <a:buFontTx/>
              <a:buNone/>
            </a:pPr>
            <a:endParaRPr lang="ru-RU" baseline="-25000"/>
          </a:p>
          <a:p>
            <a:pPr>
              <a:buFontTx/>
              <a:buNone/>
            </a:pPr>
            <a:endParaRPr lang="ru-RU" baseline="-25000"/>
          </a:p>
          <a:p>
            <a:pPr>
              <a:buFontTx/>
              <a:buNone/>
            </a:pPr>
            <a:endParaRPr lang="ru-RU" baseline="-25000"/>
          </a:p>
          <a:p>
            <a:pPr>
              <a:buFontTx/>
              <a:buNone/>
            </a:pPr>
            <a:endParaRPr lang="ru-RU" baseline="-25000"/>
          </a:p>
          <a:p>
            <a:pPr>
              <a:buFontTx/>
              <a:buNone/>
            </a:pPr>
            <a:endParaRPr lang="ru-RU" baseline="-25000"/>
          </a:p>
          <a:p>
            <a:pPr>
              <a:buFontTx/>
              <a:buNone/>
            </a:pPr>
            <a:endParaRPr lang="ru-RU" baseline="-25000"/>
          </a:p>
          <a:p>
            <a:pPr>
              <a:buFontTx/>
              <a:buNone/>
            </a:pPr>
            <a:r>
              <a:rPr lang="ru-RU" sz="3600"/>
              <a:t>и определим </a:t>
            </a:r>
            <a:r>
              <a:rPr lang="ru-RU" sz="3600">
                <a:solidFill>
                  <a:srgbClr val="FF3300"/>
                </a:solidFill>
              </a:rPr>
              <a:t>ток прямой </a:t>
            </a:r>
          </a:p>
          <a:p>
            <a:pPr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последовательности</a:t>
            </a:r>
            <a:r>
              <a:rPr lang="ru-RU" sz="3600"/>
              <a:t> особой фазы</a:t>
            </a:r>
          </a:p>
          <a:p>
            <a:pPr>
              <a:buFontTx/>
              <a:buNone/>
            </a:pPr>
            <a:r>
              <a:rPr lang="ru-RU" sz="3600"/>
              <a:t> 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381000" y="661988"/>
          <a:ext cx="8534400" cy="2614612"/>
        </p:xfrm>
        <a:graphic>
          <a:graphicData uri="http://schemas.openxmlformats.org/presentationml/2006/ole">
            <p:oleObj spid="_x0000_s25604" name="Формула" r:id="rId3" imgW="1866600" imgH="571320" progId="Equation.3">
              <p:embed/>
            </p:oleObj>
          </a:graphicData>
        </a:graphic>
      </p:graphicFrame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838200" y="4648200"/>
          <a:ext cx="7086600" cy="2130425"/>
        </p:xfrm>
        <a:graphic>
          <a:graphicData uri="http://schemas.openxmlformats.org/presentationml/2006/ole">
            <p:oleObj spid="_x0000_s25606" name="Формула" r:id="rId4" imgW="1739900" imgH="520700" progId="Equation.3">
              <p:embed/>
            </p:oleObj>
          </a:graphicData>
        </a:graphic>
      </p:graphicFrame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8077200" y="5360988"/>
            <a:ext cx="866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 sz="3600"/>
              <a:t>Полные токи в поврежденных фазах на </a:t>
            </a:r>
          </a:p>
          <a:p>
            <a:pPr>
              <a:buFontTx/>
              <a:buNone/>
            </a:pPr>
            <a:r>
              <a:rPr lang="ru-RU" sz="3600"/>
              <a:t>основании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Фаза В</a:t>
            </a:r>
          </a:p>
          <a:p>
            <a:pPr>
              <a:buFontTx/>
              <a:buNone/>
            </a:pPr>
            <a:r>
              <a:rPr lang="ru-RU" sz="3600"/>
              <a:t> 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2743200" y="614363"/>
          <a:ext cx="3581400" cy="838200"/>
        </p:xfrm>
        <a:graphic>
          <a:graphicData uri="http://schemas.openxmlformats.org/presentationml/2006/ole">
            <p:oleObj spid="_x0000_s26628" name="Формула" r:id="rId3" imgW="1180588" imgH="279279" progId="Equation.3">
              <p:embed/>
            </p:oleObj>
          </a:graphicData>
        </a:graphic>
      </p:graphicFrame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2667000" y="1295400"/>
          <a:ext cx="4876800" cy="822325"/>
        </p:xfrm>
        <a:graphic>
          <a:graphicData uri="http://schemas.openxmlformats.org/presentationml/2006/ole">
            <p:oleObj spid="_x0000_s26630" name="Формула" r:id="rId4" imgW="1638300" imgH="279400" progId="Equation.3">
              <p:embed/>
            </p:oleObj>
          </a:graphicData>
        </a:graphic>
      </p:graphicFrame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2667000" y="2057400"/>
          <a:ext cx="4724400" cy="792163"/>
        </p:xfrm>
        <a:graphic>
          <a:graphicData uri="http://schemas.openxmlformats.org/presentationml/2006/ole">
            <p:oleObj spid="_x0000_s26632" name="Формула" r:id="rId5" imgW="1651000" imgH="279400" progId="Equation.3">
              <p:embed/>
            </p:oleObj>
          </a:graphicData>
        </a:graphic>
      </p:graphicFrame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152400" y="3795713"/>
          <a:ext cx="8229600" cy="2528887"/>
        </p:xfrm>
        <a:graphic>
          <a:graphicData uri="http://schemas.openxmlformats.org/presentationml/2006/ole">
            <p:oleObj spid="_x0000_s26634" name="Формула" r:id="rId6" imgW="1879560" imgH="571320" progId="Equation.3">
              <p:embed/>
            </p:oleObj>
          </a:graphicData>
        </a:graphic>
      </p:graphicFrame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8353425" y="4419600"/>
            <a:ext cx="866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 </a:t>
            </a:r>
            <a:r>
              <a:rPr lang="ru-RU"/>
              <a:t>где </a:t>
            </a:r>
            <a:endParaRPr lang="ru-RU" sz="3600">
              <a:solidFill>
                <a:srgbClr val="FF3300"/>
              </a:solidFill>
            </a:endParaRPr>
          </a:p>
          <a:p>
            <a:pPr>
              <a:buFontTx/>
              <a:buNone/>
            </a:pPr>
            <a:endParaRPr lang="ru-RU" sz="3600">
              <a:solidFill>
                <a:srgbClr val="FF3300"/>
              </a:solidFill>
            </a:endParaRPr>
          </a:p>
          <a:p>
            <a:pPr>
              <a:buFontTx/>
              <a:buNone/>
            </a:pPr>
            <a:endParaRPr lang="ru-RU" sz="3600">
              <a:solidFill>
                <a:srgbClr val="FF3300"/>
              </a:solidFill>
            </a:endParaRPr>
          </a:p>
          <a:p>
            <a:pPr>
              <a:buFontTx/>
              <a:buNone/>
            </a:pPr>
            <a:endParaRPr lang="ru-RU" sz="3600">
              <a:solidFill>
                <a:srgbClr val="FF3300"/>
              </a:solidFill>
            </a:endParaRPr>
          </a:p>
          <a:p>
            <a:pPr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Фаза С</a:t>
            </a:r>
          </a:p>
          <a:p>
            <a:pPr>
              <a:buFontTx/>
              <a:buNone/>
            </a:pPr>
            <a:endParaRPr lang="ru-RU" sz="3600">
              <a:solidFill>
                <a:srgbClr val="FF3300"/>
              </a:solidFill>
            </a:endParaRPr>
          </a:p>
          <a:p>
            <a:pPr>
              <a:buFontTx/>
              <a:buNone/>
            </a:pPr>
            <a:endParaRPr lang="ru-RU" sz="3600">
              <a:solidFill>
                <a:srgbClr val="FF3300"/>
              </a:solidFill>
            </a:endParaRPr>
          </a:p>
          <a:p>
            <a:pPr>
              <a:buFontTx/>
              <a:buNone/>
            </a:pPr>
            <a:r>
              <a:rPr lang="ru-RU" sz="3600"/>
              <a:t>   </a:t>
            </a:r>
            <a:endParaRPr lang="ru-RU">
              <a:solidFill>
                <a:srgbClr val="FF3300"/>
              </a:solidFill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143000" y="0"/>
          <a:ext cx="7696200" cy="1257300"/>
        </p:xfrm>
        <a:graphic>
          <a:graphicData uri="http://schemas.openxmlformats.org/presentationml/2006/ole">
            <p:oleObj spid="_x0000_s27652" name="Формула" r:id="rId3" imgW="3327400" imgH="546100" progId="Equation.3">
              <p:embed/>
            </p:oleObj>
          </a:graphicData>
        </a:graphic>
      </p:graphicFrame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752600" y="2505075"/>
          <a:ext cx="5410200" cy="1363663"/>
        </p:xfrm>
        <a:graphic>
          <a:graphicData uri="http://schemas.openxmlformats.org/presentationml/2006/ole">
            <p:oleObj spid="_x0000_s27654" name="Формула" r:id="rId4" imgW="1167893" imgH="291973" progId="Equation.3">
              <p:embed/>
            </p:oleObj>
          </a:graphicData>
        </a:graphic>
      </p:graphicFrame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543800" y="2698750"/>
            <a:ext cx="866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(5)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6" name="Object 4"/>
          <p:cNvGraphicFramePr>
            <a:graphicFrameLocks noChangeAspect="1"/>
          </p:cNvGraphicFramePr>
          <p:nvPr>
            <p:ph/>
          </p:nvPr>
        </p:nvGraphicFramePr>
        <p:xfrm>
          <a:off x="152400" y="1371600"/>
          <a:ext cx="8077200" cy="2490788"/>
        </p:xfrm>
        <a:graphic>
          <a:graphicData uri="http://schemas.openxmlformats.org/presentationml/2006/ole">
            <p:oleObj spid="_x0000_s28676" name="Формула" r:id="rId3" imgW="1854000" imgH="571320" progId="Equation.3">
              <p:embed/>
            </p:oleObj>
          </a:graphicData>
        </a:graphic>
      </p:graphicFrame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6859588" cy="130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3600">
                <a:solidFill>
                  <a:srgbClr val="FF3300"/>
                </a:solidFill>
              </a:rPr>
              <a:t>Симметричные составляющие </a:t>
            </a:r>
          </a:p>
          <a:p>
            <a:pPr>
              <a:spcBef>
                <a:spcPct val="20000"/>
              </a:spcBef>
            </a:pPr>
            <a:r>
              <a:rPr lang="ru-RU" sz="3600">
                <a:solidFill>
                  <a:srgbClr val="FF3300"/>
                </a:solidFill>
              </a:rPr>
              <a:t>напряжения</a:t>
            </a:r>
            <a:r>
              <a:rPr lang="ru-RU"/>
              <a:t> 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8277225" y="2438400"/>
            <a:ext cx="866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(6)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228600" y="4010025"/>
          <a:ext cx="7543800" cy="2662238"/>
        </p:xfrm>
        <a:graphic>
          <a:graphicData uri="http://schemas.openxmlformats.org/presentationml/2006/ole">
            <p:oleObj spid="_x0000_s28680" name="Формула" r:id="rId4" imgW="1638000" imgH="571320" progId="Equation.3">
              <p:embed/>
            </p:oleObj>
          </a:graphicData>
        </a:graphic>
      </p:graphicFrame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8277225" y="4876800"/>
            <a:ext cx="866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(7)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  Фазные напряжения</a:t>
            </a:r>
            <a:endParaRPr lang="ru-RU" sz="3600"/>
          </a:p>
          <a:p>
            <a:pPr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1600200" y="1233488"/>
          <a:ext cx="6400800" cy="1281112"/>
        </p:xfrm>
        <a:graphic>
          <a:graphicData uri="http://schemas.openxmlformats.org/presentationml/2006/ole">
            <p:oleObj spid="_x0000_s30724" name="Формула" r:id="rId3" imgW="1473200" imgH="292100" progId="Equation.3">
              <p:embed/>
            </p:oleObj>
          </a:graphicData>
        </a:graphic>
      </p:graphicFrame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914400" y="3178175"/>
          <a:ext cx="7086600" cy="1851025"/>
        </p:xfrm>
        <a:graphic>
          <a:graphicData uri="http://schemas.openxmlformats.org/presentationml/2006/ole">
            <p:oleObj spid="_x0000_s30726" name="Формула" r:id="rId4" imgW="1714500" imgH="444500" progId="Equation.3">
              <p:embed/>
            </p:oleObj>
          </a:graphicData>
        </a:graphic>
      </p:graphicFrame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8277225" y="1524000"/>
            <a:ext cx="866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(8)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8277225" y="3429000"/>
            <a:ext cx="866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(9)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9</a:t>
            </a:r>
            <a:r>
              <a:rPr lang="ru-RU" sz="4000" b="1" dirty="0" smtClean="0">
                <a:solidFill>
                  <a:srgbClr val="0000FF"/>
                </a:solidFill>
              </a:rPr>
              <a:t>.1 </a:t>
            </a:r>
            <a:r>
              <a:rPr lang="ru-RU" sz="4000" b="1" dirty="0">
                <a:solidFill>
                  <a:srgbClr val="0000FF"/>
                </a:solidFill>
              </a:rPr>
              <a:t>Схемы замещения отдельных последовательностей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274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914400" y="3581400"/>
          <a:ext cx="7620000" cy="2365375"/>
        </p:xfrm>
        <a:graphic>
          <a:graphicData uri="http://schemas.openxmlformats.org/presentationml/2006/ole">
            <p:oleObj spid="_x0000_s5124" name="Visio" r:id="rId3" imgW="2621280" imgH="813435" progId="Visio.Drawing.6">
              <p:embed/>
            </p:oleObj>
          </a:graphicData>
        </a:graphic>
      </p:graphicFrame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457200" y="2225675"/>
            <a:ext cx="838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600"/>
              <a:t>Рассмотрим расчетную схему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/>
              <a:t>       </a:t>
            </a:r>
            <a:r>
              <a:rPr lang="ru-RU" sz="3600">
                <a:solidFill>
                  <a:srgbClr val="FF3300"/>
                </a:solidFill>
              </a:rPr>
              <a:t>Правила построения векторной диаграммы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1)</a:t>
            </a:r>
            <a:r>
              <a:rPr lang="ru-RU" sz="3600"/>
              <a:t> диаграмма напряжений прямой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3600"/>
              <a:t>последовательности </a:t>
            </a:r>
            <a:r>
              <a:rPr lang="ru-RU" sz="2800">
                <a:solidFill>
                  <a:srgbClr val="0000FF"/>
                </a:solidFill>
              </a:rPr>
              <a:t>(конец вектора напряжения прямой последовательности служит началом вектора напряжения обратной последовательности)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2)</a:t>
            </a:r>
            <a:r>
              <a:rPr lang="ru-RU" sz="3600">
                <a:solidFill>
                  <a:srgbClr val="0000FF"/>
                </a:solidFill>
              </a:rPr>
              <a:t> </a:t>
            </a:r>
            <a:r>
              <a:rPr lang="ru-RU" sz="3600"/>
              <a:t>направления векторов обр.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3600"/>
              <a:t>последовательности принимают в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3600"/>
              <a:t>соответствии с обратным порядком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3600"/>
              <a:t>чередования фаз </a:t>
            </a:r>
            <a:r>
              <a:rPr lang="ru-RU" sz="2800">
                <a:solidFill>
                  <a:srgbClr val="0000FF"/>
                </a:solidFill>
              </a:rPr>
              <a:t>(геометрическая сумма векторов прямой и обр. последовательности – фазные напряжения)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</a:t>
            </a:r>
            <a:r>
              <a:rPr lang="ru-RU" sz="3600">
                <a:solidFill>
                  <a:srgbClr val="FF3300"/>
                </a:solidFill>
              </a:rPr>
              <a:t>3)</a:t>
            </a:r>
            <a:r>
              <a:rPr lang="ru-RU" sz="3600"/>
              <a:t> векторные диаграммы токов в фазах строятся также</a:t>
            </a:r>
            <a:r>
              <a:rPr lang="ru-RU"/>
              <a:t> </a:t>
            </a:r>
            <a:r>
              <a:rPr lang="ru-RU" sz="2400">
                <a:solidFill>
                  <a:srgbClr val="0000FF"/>
                </a:solidFill>
              </a:rPr>
              <a:t>(геометрическая сумма векторов прямой и обр. последовательности – токи в фазах)</a:t>
            </a:r>
          </a:p>
          <a:p>
            <a:pPr>
              <a:buFontTx/>
              <a:buNone/>
            </a:pPr>
            <a:endParaRPr lang="ru-RU" sz="2400">
              <a:solidFill>
                <a:srgbClr val="0000FF"/>
              </a:solidFill>
            </a:endParaRPr>
          </a:p>
          <a:p>
            <a:pPr>
              <a:buFontTx/>
              <a:buNone/>
            </a:pPr>
            <a:endParaRPr lang="ru-RU" sz="2400">
              <a:solidFill>
                <a:srgbClr val="0000FF"/>
              </a:solidFill>
            </a:endParaRPr>
          </a:p>
          <a:p>
            <a:pPr>
              <a:buFontTx/>
              <a:buNone/>
            </a:pPr>
            <a:endParaRPr lang="ru-RU" sz="2400">
              <a:solidFill>
                <a:srgbClr val="0000FF"/>
              </a:solidFill>
            </a:endParaRPr>
          </a:p>
          <a:p>
            <a:pPr>
              <a:buFontTx/>
              <a:buNone/>
            </a:pPr>
            <a:endParaRPr lang="ru-RU" sz="2400">
              <a:solidFill>
                <a:srgbClr val="0000FF"/>
              </a:solidFill>
            </a:endParaRP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Построения выполняются для каждой </a:t>
            </a:r>
          </a:p>
          <a:p>
            <a:pPr>
              <a:buFontTx/>
              <a:buNone/>
            </a:pPr>
            <a:r>
              <a:rPr lang="ru-RU" sz="3600"/>
              <a:t>фазы.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 sz="2800"/>
              <a:t> </a:t>
            </a: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762000" y="2049463"/>
          <a:ext cx="7391400" cy="1303337"/>
        </p:xfrm>
        <a:graphic>
          <a:graphicData uri="http://schemas.openxmlformats.org/presentationml/2006/ole">
            <p:oleObj spid="_x0000_s32772" name="Формула" r:id="rId3" imgW="151128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b="1">
                <a:solidFill>
                  <a:srgbClr val="0000FF"/>
                </a:solidFill>
              </a:rPr>
              <a:t>   </a:t>
            </a:r>
            <a:r>
              <a:rPr lang="ru-RU" b="1">
                <a:solidFill>
                  <a:srgbClr val="0000FF"/>
                </a:solidFill>
              </a:rPr>
              <a:t>Однофазное короткое замыкание</a:t>
            </a:r>
            <a:endParaRPr lang="ru-RU" b="1"/>
          </a:p>
          <a:p>
            <a:pPr>
              <a:buFontTx/>
              <a:buNone/>
            </a:pPr>
            <a:r>
              <a:rPr lang="ru-RU" sz="2800"/>
              <a:t> Исходные данные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665163" y="1419225"/>
          <a:ext cx="3441700" cy="3867150"/>
        </p:xfrm>
        <a:graphic>
          <a:graphicData uri="http://schemas.openxmlformats.org/presentationml/2006/ole">
            <p:oleObj spid="_x0000_s34820" name="Формула" r:id="rId3" imgW="787320" imgH="876240" progId="Equation.3">
              <p:embed/>
            </p:oleObj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4419600" y="990600"/>
          <a:ext cx="4724400" cy="4189413"/>
        </p:xfrm>
        <a:graphic>
          <a:graphicData uri="http://schemas.openxmlformats.org/presentationml/2006/ole">
            <p:oleObj spid="_x0000_s34822" name="Visio" r:id="rId4" imgW="2256234" imgH="2000250" progId="Visio.Drawing.6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  <a:r>
              <a:rPr lang="ru-RU" sz="3600"/>
              <a:t>Для  фазы А токи последовательностей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Напряжения </a:t>
            </a:r>
          </a:p>
          <a:p>
            <a:pPr>
              <a:buFontTx/>
              <a:buNone/>
            </a:pPr>
            <a:endParaRPr lang="ru-RU" sz="3600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762000" y="782638"/>
          <a:ext cx="7772400" cy="1658937"/>
        </p:xfrm>
        <a:graphic>
          <a:graphicData uri="http://schemas.openxmlformats.org/presentationml/2006/ole">
            <p:oleObj spid="_x0000_s36868" name="Формула" r:id="rId3" imgW="2146300" imgH="457200" progId="Equation.3">
              <p:embed/>
            </p:oleObj>
          </a:graphicData>
        </a:graphic>
      </p:graphicFrame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57200" y="3697288"/>
          <a:ext cx="8001000" cy="950912"/>
        </p:xfrm>
        <a:graphic>
          <a:graphicData uri="http://schemas.openxmlformats.org/presentationml/2006/ole">
            <p:oleObj spid="_x0000_s36870" name="Формула" r:id="rId4" imgW="2489200" imgH="292100" progId="Equation.3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/>
              <a:t>Подставив в последние выражения, </a:t>
            </a:r>
          </a:p>
          <a:p>
            <a:pPr>
              <a:buFontTx/>
              <a:buNone/>
            </a:pPr>
            <a:r>
              <a:rPr lang="ru-RU" sz="3600"/>
              <a:t>значения симметричных составляющих в </a:t>
            </a:r>
          </a:p>
          <a:p>
            <a:pPr>
              <a:buFontTx/>
              <a:buNone/>
            </a:pPr>
            <a:r>
              <a:rPr lang="ru-RU" sz="3600"/>
              <a:t>месте КЗ и заменив токи всех </a:t>
            </a:r>
          </a:p>
          <a:p>
            <a:pPr>
              <a:buFontTx/>
              <a:buNone/>
            </a:pPr>
            <a:r>
              <a:rPr lang="ru-RU" sz="3600"/>
              <a:t>последовательностей, током прямой </a:t>
            </a:r>
          </a:p>
          <a:p>
            <a:pPr>
              <a:buFontTx/>
              <a:buNone/>
            </a:pPr>
            <a:r>
              <a:rPr lang="ru-RU" sz="3600"/>
              <a:t>последовательности получим 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304800" y="3733800"/>
          <a:ext cx="8458200" cy="882650"/>
        </p:xfrm>
        <a:graphic>
          <a:graphicData uri="http://schemas.openxmlformats.org/presentationml/2006/ole">
            <p:oleObj spid="_x0000_s37892" name="Формула" r:id="rId3" imgW="2577960" imgH="266400" progId="Equation.3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Ток прямой</a:t>
            </a:r>
            <a:r>
              <a:rPr lang="ru-RU" sz="3600"/>
              <a:t> последовательности фазы А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    </a:t>
            </a:r>
            <a:r>
              <a:rPr lang="ru-RU" sz="3600">
                <a:solidFill>
                  <a:srgbClr val="FF3300"/>
                </a:solidFill>
              </a:rPr>
              <a:t>Полное значение тока</a:t>
            </a:r>
            <a:r>
              <a:rPr lang="ru-RU" sz="3600"/>
              <a:t> в поврежденной фазе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76200" y="957263"/>
          <a:ext cx="9067800" cy="2068512"/>
        </p:xfrm>
        <a:graphic>
          <a:graphicData uri="http://schemas.openxmlformats.org/presentationml/2006/ole">
            <p:oleObj spid="_x0000_s38916" name="Формула" r:id="rId3" imgW="2298700" imgH="520700" progId="Equation.3">
              <p:embed/>
            </p:oleObj>
          </a:graphicData>
        </a:graphic>
      </p:graphicFrame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152400" y="4846638"/>
          <a:ext cx="8839200" cy="1573212"/>
        </p:xfrm>
        <a:graphic>
          <a:graphicData uri="http://schemas.openxmlformats.org/presentationml/2006/ole">
            <p:oleObj spid="_x0000_s38919" name="Формула" r:id="rId4" imgW="2781300" imgH="495300" progId="Equation.3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 sz="3600"/>
              <a:t>Симметричные составляющие напряжения в месте КЗ: прямой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обратной  </a:t>
            </a:r>
          </a:p>
          <a:p>
            <a:pPr>
              <a:buFontTx/>
              <a:buNone/>
            </a:pPr>
            <a:endParaRPr lang="ru-RU" sz="3600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1600200" y="1219200"/>
          <a:ext cx="7467600" cy="2328863"/>
        </p:xfrm>
        <a:graphic>
          <a:graphicData uri="http://schemas.openxmlformats.org/presentationml/2006/ole">
            <p:oleObj spid="_x0000_s39940" name="Формула" r:id="rId3" imgW="1854000" imgH="571320" progId="Equation.3">
              <p:embed/>
            </p:oleObj>
          </a:graphicData>
        </a:graphic>
      </p:graphicFrame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2133600" y="4343400"/>
          <a:ext cx="6934200" cy="2441575"/>
        </p:xfrm>
        <a:graphic>
          <a:graphicData uri="http://schemas.openxmlformats.org/presentationml/2006/ole">
            <p:oleObj spid="_x0000_s39942" name="Формула" r:id="rId4" imgW="1638000" imgH="571320" progId="Equation.3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/>
              <a:t>нулевой последовательностей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   </a:t>
            </a:r>
            <a:r>
              <a:rPr lang="ru-RU" sz="3600"/>
              <a:t>Полные значения напряжений фаз в месте КЗ определяются так же как  (4) и (5).</a:t>
            </a: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1919288" y="838200"/>
          <a:ext cx="6919912" cy="2438400"/>
        </p:xfrm>
        <a:graphic>
          <a:graphicData uri="http://schemas.openxmlformats.org/presentationml/2006/ole">
            <p:oleObj spid="_x0000_s40964" name="Формула" r:id="rId3" imgW="1638000" imgH="571320" progId="Equation.3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b="1">
                <a:solidFill>
                  <a:srgbClr val="0000FF"/>
                </a:solidFill>
              </a:rPr>
              <a:t>  </a:t>
            </a:r>
            <a:r>
              <a:rPr lang="ru-RU" sz="3600" b="1">
                <a:solidFill>
                  <a:srgbClr val="0000FF"/>
                </a:solidFill>
              </a:rPr>
              <a:t>Двухфазное КЗ на землю</a:t>
            </a:r>
            <a:r>
              <a:rPr lang="ru-RU"/>
              <a:t> </a:t>
            </a:r>
          </a:p>
          <a:p>
            <a:pPr>
              <a:buFontTx/>
              <a:buNone/>
            </a:pPr>
            <a:r>
              <a:rPr lang="ru-RU" sz="3600"/>
              <a:t>Замыкание фаз В и С между собой и на </a:t>
            </a:r>
          </a:p>
          <a:p>
            <a:pPr>
              <a:buFontTx/>
              <a:buNone/>
            </a:pPr>
            <a:r>
              <a:rPr lang="ru-RU" sz="3600"/>
              <a:t>землю. Исходные данные: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304800" y="2149475"/>
          <a:ext cx="8534400" cy="1039813"/>
        </p:xfrm>
        <a:graphic>
          <a:graphicData uri="http://schemas.openxmlformats.org/presentationml/2006/ole">
            <p:oleObj spid="_x0000_s41988" name="Формула" r:id="rId3" imgW="2209680" imgH="266400" progId="Equation.3">
              <p:embed/>
            </p:oleObj>
          </a:graphicData>
        </a:graphic>
      </p:graphicFrame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-76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990600" y="3530600"/>
          <a:ext cx="7315200" cy="1233488"/>
        </p:xfrm>
        <a:graphic>
          <a:graphicData uri="http://schemas.openxmlformats.org/presentationml/2006/ole">
            <p:oleObj spid="_x0000_s41990" name="Формула" r:id="rId4" imgW="1752600" imgH="292100" progId="Equation.3">
              <p:embed/>
            </p:oleObj>
          </a:graphicData>
        </a:graphic>
      </p:graphicFrame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152400" y="5021263"/>
          <a:ext cx="8839200" cy="1760537"/>
        </p:xfrm>
        <a:graphic>
          <a:graphicData uri="http://schemas.openxmlformats.org/presentationml/2006/ole">
            <p:oleObj spid="_x0000_s41992" name="Формула" r:id="rId5" imgW="229870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/>
              <a:t>  Из последнего получим  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 </a:t>
            </a:r>
          </a:p>
          <a:p>
            <a:pPr algn="just">
              <a:buFontTx/>
              <a:buNone/>
            </a:pPr>
            <a:r>
              <a:rPr lang="ru-RU" sz="3600"/>
              <a:t>  преобразуем с учетом уравнений для составляющих фазы А</a:t>
            </a:r>
          </a:p>
          <a:p>
            <a:pPr algn="just">
              <a:buFontTx/>
              <a:buNone/>
            </a:pPr>
            <a:endParaRPr lang="ru-RU" sz="360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892175" y="1030288"/>
          <a:ext cx="7489825" cy="1160462"/>
        </p:xfrm>
        <a:graphic>
          <a:graphicData uri="http://schemas.openxmlformats.org/presentationml/2006/ole">
            <p:oleObj spid="_x0000_s43012" name="Формула" r:id="rId3" imgW="1739880" imgH="266400" progId="Equation.3">
              <p:embed/>
            </p:oleObj>
          </a:graphicData>
        </a:graphic>
      </p:graphicFrame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457200" y="4060825"/>
          <a:ext cx="7696200" cy="1852613"/>
        </p:xfrm>
        <a:graphic>
          <a:graphicData uri="http://schemas.openxmlformats.org/presentationml/2006/ole">
            <p:oleObj spid="_x0000_s43014" name="Формула" r:id="rId4" imgW="2057400" imgH="49530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/>
              <a:t>Схема замещения токов прямой </a:t>
            </a:r>
          </a:p>
          <a:p>
            <a:pPr>
              <a:buFontTx/>
              <a:buNone/>
            </a:pPr>
            <a:r>
              <a:rPr lang="ru-RU" sz="3600"/>
              <a:t>последовательности аналогична  схеме </a:t>
            </a:r>
          </a:p>
          <a:p>
            <a:pPr>
              <a:buFontTx/>
              <a:buNone/>
            </a:pPr>
            <a:r>
              <a:rPr lang="ru-RU" sz="3600"/>
              <a:t>замещения симметричного КЗ 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и   </a:t>
            </a:r>
          </a:p>
          <a:p>
            <a:pPr>
              <a:buFontTx/>
              <a:buNone/>
            </a:pPr>
            <a:r>
              <a:rPr lang="ru-RU" sz="3600"/>
              <a:t>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2414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52400" y="1876425"/>
          <a:ext cx="9144000" cy="3381375"/>
        </p:xfrm>
        <a:graphic>
          <a:graphicData uri="http://schemas.openxmlformats.org/presentationml/2006/ole">
            <p:oleObj spid="_x0000_s6148" name="Visio" r:id="rId3" imgW="3273504" imgH="1207532" progId="Visio.Drawing.6">
              <p:embed/>
            </p:oleObj>
          </a:graphicData>
        </a:graphic>
      </p:graphicFrame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066800" y="5229225"/>
          <a:ext cx="8077200" cy="1363663"/>
        </p:xfrm>
        <a:graphic>
          <a:graphicData uri="http://schemas.openxmlformats.org/presentationml/2006/ole">
            <p:oleObj spid="_x0000_s6150" name="Формула" r:id="rId4" imgW="1409088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pPr>
              <a:buFontTx/>
              <a:buNone/>
            </a:pPr>
            <a:r>
              <a:rPr lang="ru-RU" sz="3600"/>
              <a:t>    Для напряжений прямой последовательности с учетом симметричных составляющих фазы А</a:t>
            </a: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066800" y="304800"/>
          <a:ext cx="6248400" cy="1511300"/>
        </p:xfrm>
        <a:graphic>
          <a:graphicData uri="http://schemas.openxmlformats.org/presentationml/2006/ole">
            <p:oleObj spid="_x0000_s44036" name="Формула" r:id="rId3" imgW="2043813" imgH="495085" progId="Equation.3">
              <p:embed/>
            </p:oleObj>
          </a:graphicData>
        </a:graphic>
      </p:graphicFrame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2057400" y="3429000"/>
          <a:ext cx="5084763" cy="3349625"/>
        </p:xfrm>
        <a:graphic>
          <a:graphicData uri="http://schemas.openxmlformats.org/presentationml/2006/ole">
            <p:oleObj spid="_x0000_s44038" name="Формула" r:id="rId4" imgW="1638000" imgH="1079280" progId="Equation.3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pPr>
              <a:buFontTx/>
              <a:buNone/>
            </a:pPr>
            <a:r>
              <a:rPr lang="ru-RU" sz="3600"/>
              <a:t>Токи поврежденных фаз в месте КЗ </a:t>
            </a:r>
          </a:p>
          <a:p>
            <a:pPr>
              <a:buFontTx/>
              <a:buNone/>
            </a:pPr>
            <a:endParaRPr lang="ru-RU" sz="3600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990600" y="-76200"/>
          <a:ext cx="7391400" cy="1814513"/>
        </p:xfrm>
        <a:graphic>
          <a:graphicData uri="http://schemas.openxmlformats.org/presentationml/2006/ole">
            <p:oleObj spid="_x0000_s45060" name="Формула" r:id="rId3" imgW="2171700" imgH="533400" progId="Equation.3">
              <p:embed/>
            </p:oleObj>
          </a:graphicData>
        </a:graphic>
      </p:graphicFrame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457200" y="2438400"/>
          <a:ext cx="8153400" cy="1708150"/>
        </p:xfrm>
        <a:graphic>
          <a:graphicData uri="http://schemas.openxmlformats.org/presentationml/2006/ole">
            <p:oleObj spid="_x0000_s45062" name="Формула" r:id="rId4" imgW="2590800" imgH="546100" progId="Equation.3">
              <p:embed/>
            </p:oleObj>
          </a:graphicData>
        </a:graphic>
      </p:graphicFrame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457200" y="4648200"/>
          <a:ext cx="8458200" cy="1865313"/>
        </p:xfrm>
        <a:graphic>
          <a:graphicData uri="http://schemas.openxmlformats.org/presentationml/2006/ole">
            <p:oleObj spid="_x0000_s45064" name="Формула" r:id="rId5" imgW="2590800" imgH="571500" progId="Equation.3">
              <p:embed/>
            </p:oleObj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/>
              <a:t>Модули выражений в скобках равны и </a:t>
            </a:r>
          </a:p>
          <a:p>
            <a:pPr algn="just">
              <a:buFontTx/>
              <a:buNone/>
            </a:pPr>
            <a:r>
              <a:rPr lang="ru-RU" sz="3600"/>
              <a:t>одинаковы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  Абсолютное значение тока КЗ в поврежденных фазах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457200" y="838200"/>
          <a:ext cx="7620000" cy="1905000"/>
        </p:xfrm>
        <a:graphic>
          <a:graphicData uri="http://schemas.openxmlformats.org/presentationml/2006/ole">
            <p:oleObj spid="_x0000_s46084" name="Формула" r:id="rId3" imgW="2133600" imgH="533400" progId="Equation.3">
              <p:embed/>
            </p:oleObj>
          </a:graphicData>
        </a:graphic>
      </p:graphicFrame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8600" y="3844925"/>
          <a:ext cx="8534400" cy="2695575"/>
        </p:xfrm>
        <a:graphic>
          <a:graphicData uri="http://schemas.openxmlformats.org/presentationml/2006/ole">
            <p:oleObj spid="_x0000_s46086" name="Формула" r:id="rId4" imgW="2565400" imgH="812800" progId="Equation.3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/>
              <a:t>Ток в земле равен 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/>
              <a:t>  </a:t>
            </a:r>
            <a:r>
              <a:rPr lang="ru-RU" sz="3600"/>
              <a:t>Напряжение неповрежденной фазы в месте КЗ составит 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2514600" y="762000"/>
          <a:ext cx="4267200" cy="1212850"/>
        </p:xfrm>
        <a:graphic>
          <a:graphicData uri="http://schemas.openxmlformats.org/presentationml/2006/ole">
            <p:oleObj spid="_x0000_s47108" name="Формула" r:id="rId3" imgW="1040948" imgH="291973" progId="Equation.3">
              <p:embed/>
            </p:oleObj>
          </a:graphicData>
        </a:graphic>
      </p:graphicFrame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2133600" y="4038600"/>
          <a:ext cx="4572000" cy="1200150"/>
        </p:xfrm>
        <a:graphic>
          <a:graphicData uri="http://schemas.openxmlformats.org/presentationml/2006/ole">
            <p:oleObj spid="_x0000_s47110" name="Формула" r:id="rId4" imgW="1028520" imgH="266400" progId="Equation.3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Из выражений, в которые входит одно и те же значение ЭДС прямой ток прямой последовательности при любом виде КЗ определяется как ток 3-х фазного КЗ при удаленности места повреждения: </a:t>
            </a:r>
          </a:p>
          <a:p>
            <a:pPr>
              <a:buFontTx/>
              <a:buNone/>
            </a:pPr>
            <a:r>
              <a:rPr lang="ru-RU"/>
              <a:t> при 3-х фазном КЗ  </a:t>
            </a:r>
          </a:p>
          <a:p>
            <a:pPr>
              <a:buFontTx/>
              <a:buNone/>
            </a:pPr>
            <a:r>
              <a:rPr lang="ru-RU"/>
              <a:t>  </a:t>
            </a:r>
          </a:p>
          <a:p>
            <a:pPr>
              <a:buFontTx/>
              <a:buNone/>
            </a:pPr>
            <a:r>
              <a:rPr lang="ru-RU"/>
              <a:t> при 2-х фазном КЗ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 при 1-фазном КЗ </a:t>
            </a:r>
          </a:p>
          <a:p>
            <a:pPr>
              <a:buFontTx/>
              <a:buNone/>
            </a:pPr>
            <a:r>
              <a:rPr lang="ru-RU"/>
              <a:t> при 2-х фазном КЗ </a:t>
            </a:r>
          </a:p>
          <a:p>
            <a:pPr>
              <a:buFontTx/>
              <a:buNone/>
            </a:pPr>
            <a:r>
              <a:rPr lang="ru-RU"/>
              <a:t> на землю </a:t>
            </a: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4191000" y="3505200"/>
          <a:ext cx="2514600" cy="812800"/>
        </p:xfrm>
        <a:graphic>
          <a:graphicData uri="http://schemas.openxmlformats.org/presentationml/2006/ole">
            <p:oleObj spid="_x0000_s48132" name="Формула" r:id="rId3" imgW="914400" imgH="292100" progId="Equation.3">
              <p:embed/>
            </p:oleObj>
          </a:graphicData>
        </a:graphic>
      </p:graphicFrame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4191000" y="2438400"/>
          <a:ext cx="3962400" cy="790575"/>
        </p:xfrm>
        <a:graphic>
          <a:graphicData uri="http://schemas.openxmlformats.org/presentationml/2006/ole">
            <p:oleObj spid="_x0000_s48134" name="Формула" r:id="rId4" imgW="1473200" imgH="292100" progId="Equation.3">
              <p:embed/>
            </p:oleObj>
          </a:graphicData>
        </a:graphic>
      </p:graphicFrame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3886200" y="4651375"/>
          <a:ext cx="5257800" cy="758825"/>
        </p:xfrm>
        <a:graphic>
          <a:graphicData uri="http://schemas.openxmlformats.org/presentationml/2006/ole">
            <p:oleObj spid="_x0000_s48136" name="Формула" r:id="rId5" imgW="2044700" imgH="292100" progId="Equation.3">
              <p:embed/>
            </p:oleObj>
          </a:graphicData>
        </a:graphic>
      </p:graphicFrame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3962400" y="5732463"/>
          <a:ext cx="5105400" cy="787400"/>
        </p:xfrm>
        <a:graphic>
          <a:graphicData uri="http://schemas.openxmlformats.org/presentationml/2006/ole">
            <p:oleObj spid="_x0000_s48138" name="Формула" r:id="rId6" imgW="1916868" imgH="291973" progId="Equation.3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/>
              <a:t>В общем виде ток прямой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/>
              <a:t>последовательности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2400"/>
              <a:t> 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Абсолютный ток поврежденной фазы в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месте КЗ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ru-RU" sz="2400"/>
          </a:p>
          <a:p>
            <a:pPr algn="just">
              <a:lnSpc>
                <a:spcPct val="80000"/>
              </a:lnSpc>
              <a:buFontTx/>
              <a:buNone/>
            </a:pPr>
            <a:endParaRPr lang="ru-RU" sz="2400"/>
          </a:p>
          <a:p>
            <a:pPr algn="just">
              <a:lnSpc>
                <a:spcPct val="80000"/>
              </a:lnSpc>
              <a:buFontTx/>
              <a:buNone/>
            </a:pPr>
            <a:endParaRPr lang="ru-RU" sz="2400"/>
          </a:p>
          <a:p>
            <a:pPr algn="just">
              <a:lnSpc>
                <a:spcPct val="80000"/>
              </a:lnSpc>
              <a:buFontTx/>
              <a:buNone/>
            </a:pPr>
            <a:endParaRPr lang="ru-RU" sz="2400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   где </a:t>
            </a:r>
            <a:r>
              <a:rPr lang="ru-RU">
                <a:solidFill>
                  <a:srgbClr val="0000FF"/>
                </a:solidFill>
              </a:rPr>
              <a:t>(</a:t>
            </a:r>
            <a:r>
              <a:rPr lang="en-US">
                <a:solidFill>
                  <a:srgbClr val="0000FF"/>
                </a:solidFill>
              </a:rPr>
              <a:t>n</a:t>
            </a:r>
            <a:r>
              <a:rPr lang="ru-RU">
                <a:solidFill>
                  <a:srgbClr val="0000FF"/>
                </a:solidFill>
              </a:rPr>
              <a:t>)</a:t>
            </a:r>
            <a:r>
              <a:rPr lang="ru-RU"/>
              <a:t> – индекс вида КЗ, </a:t>
            </a:r>
            <a:r>
              <a:rPr lang="en-US">
                <a:solidFill>
                  <a:srgbClr val="0000FF"/>
                </a:solidFill>
              </a:rPr>
              <a:t>m</a:t>
            </a:r>
            <a:r>
              <a:rPr lang="ru-RU" baseline="30000">
                <a:solidFill>
                  <a:srgbClr val="0000FF"/>
                </a:solidFill>
              </a:rPr>
              <a:t>(</a:t>
            </a:r>
            <a:r>
              <a:rPr lang="en-US" baseline="30000">
                <a:solidFill>
                  <a:srgbClr val="0000FF"/>
                </a:solidFill>
              </a:rPr>
              <a:t>n</a:t>
            </a:r>
            <a:r>
              <a:rPr lang="ru-RU" baseline="30000">
                <a:solidFill>
                  <a:srgbClr val="0000FF"/>
                </a:solidFill>
              </a:rPr>
              <a:t>)</a:t>
            </a:r>
            <a:r>
              <a:rPr lang="ru-RU"/>
              <a:t> – коэффициент пропорциональности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ru-RU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5867400" y="123825"/>
          <a:ext cx="2819400" cy="1628775"/>
        </p:xfrm>
        <a:graphic>
          <a:graphicData uri="http://schemas.openxmlformats.org/presentationml/2006/ole">
            <p:oleObj spid="_x0000_s49156" name="Формула" r:id="rId3" imgW="926698" imgH="533169" progId="Equation.3">
              <p:embed/>
            </p:oleObj>
          </a:graphicData>
        </a:graphic>
      </p:graphicFrame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2667000" y="2743200"/>
          <a:ext cx="4191000" cy="1192213"/>
        </p:xfrm>
        <a:graphic>
          <a:graphicData uri="http://schemas.openxmlformats.org/presentationml/2006/ole">
            <p:oleObj spid="_x0000_s49158" name="Формула" r:id="rId4" imgW="1040948" imgH="291973" progId="Equation.3">
              <p:embed/>
            </p:oleObj>
          </a:graphicData>
        </a:graphic>
      </p:graphicFrame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2819400" y="5002213"/>
          <a:ext cx="4876800" cy="1560512"/>
        </p:xfrm>
        <a:graphic>
          <a:graphicData uri="http://schemas.openxmlformats.org/presentationml/2006/ole">
            <p:oleObj spid="_x0000_s49162" name="Формула" r:id="rId5" imgW="1002960" imgH="317160" progId="Equation.3">
              <p:embed/>
            </p:oleObj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при 3-х фазном КЗ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при 2-х фазном КЗ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при 1-фазном КЗ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при 2-х фазном КЗ </a:t>
            </a:r>
          </a:p>
          <a:p>
            <a:pPr>
              <a:buFontTx/>
              <a:buNone/>
            </a:pPr>
            <a:r>
              <a:rPr lang="ru-RU"/>
              <a:t>на землю  </a:t>
            </a:r>
          </a:p>
          <a:p>
            <a:endParaRPr lang="ru-RU"/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267200" y="228600"/>
          <a:ext cx="2362200" cy="996950"/>
        </p:xfrm>
        <a:graphic>
          <a:graphicData uri="http://schemas.openxmlformats.org/presentationml/2006/ole">
            <p:oleObj spid="_x0000_s50180" name="Формула" r:id="rId3" imgW="571252" imgH="241195" progId="Equation.3">
              <p:embed/>
            </p:oleObj>
          </a:graphicData>
        </a:graphic>
      </p:graphicFrame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4267200" y="1400175"/>
          <a:ext cx="2743200" cy="962025"/>
        </p:xfrm>
        <a:graphic>
          <a:graphicData uri="http://schemas.openxmlformats.org/presentationml/2006/ole">
            <p:oleObj spid="_x0000_s50183" name="Формула" r:id="rId4" imgW="736280" imgH="253890" progId="Equation.3">
              <p:embed/>
            </p:oleObj>
          </a:graphicData>
        </a:graphic>
      </p:graphicFrame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4267200" y="2522538"/>
          <a:ext cx="2209800" cy="906462"/>
        </p:xfrm>
        <a:graphic>
          <a:graphicData uri="http://schemas.openxmlformats.org/presentationml/2006/ole">
            <p:oleObj spid="_x0000_s50185" name="Формула" r:id="rId5" imgW="583947" imgH="241195" progId="Equation.3">
              <p:embed/>
            </p:oleObj>
          </a:graphicData>
        </a:graphic>
      </p:graphicFrame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914400" y="4818063"/>
          <a:ext cx="7848600" cy="1811337"/>
        </p:xfrm>
        <a:graphic>
          <a:graphicData uri="http://schemas.openxmlformats.org/presentationml/2006/ole">
            <p:oleObj spid="_x0000_s50187" name="Формула" r:id="rId6" imgW="2349500" imgH="546100" progId="Equation.3">
              <p:embed/>
            </p:oleObj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Начальное значение периодической составляющей равно, если результирующее сопротивление в именованных единицах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/>
              <a:t>в относительных</a:t>
            </a:r>
            <a:r>
              <a:rPr lang="ru-RU" sz="3600"/>
              <a:t> </a:t>
            </a:r>
          </a:p>
          <a:p>
            <a:pPr>
              <a:buFontTx/>
              <a:buNone/>
            </a:pPr>
            <a:endParaRPr lang="ru-RU" sz="3600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0" y="1600200"/>
          <a:ext cx="7924800" cy="2008188"/>
        </p:xfrm>
        <a:graphic>
          <a:graphicData uri="http://schemas.openxmlformats.org/presentationml/2006/ole">
            <p:oleObj spid="_x0000_s52228" name="Формула" r:id="rId3" imgW="2145369" imgH="545863" progId="Equation.3">
              <p:embed/>
            </p:oleObj>
          </a:graphicData>
        </a:graphic>
      </p:graphicFrame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743200" y="4572000"/>
          <a:ext cx="6324600" cy="2093913"/>
        </p:xfrm>
        <a:graphic>
          <a:graphicData uri="http://schemas.openxmlformats.org/presentationml/2006/ole">
            <p:oleObj spid="_x0000_s52231" name="Формула" r:id="rId4" imgW="1637589" imgH="545863" progId="Equation.3">
              <p:embed/>
            </p:oleObj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Ударный и апериодический токи находятся по </a:t>
            </a:r>
          </a:p>
          <a:p>
            <a:pPr>
              <a:buFontTx/>
              <a:buNone/>
            </a:pPr>
            <a:r>
              <a:rPr lang="ru-RU" sz="2800"/>
              <a:t>известным выражениям.</a:t>
            </a:r>
          </a:p>
          <a:p>
            <a:pPr algn="just">
              <a:buFontTx/>
              <a:buNone/>
            </a:pPr>
            <a:r>
              <a:rPr lang="ru-RU" sz="2800"/>
              <a:t>   </a:t>
            </a:r>
            <a:r>
              <a:rPr lang="ru-RU" sz="2800">
                <a:solidFill>
                  <a:srgbClr val="0000FF"/>
                </a:solidFill>
              </a:rPr>
              <a:t>Обычно при КЗ в основных цепях результирующее эквивалентное индуктивное сопротивление расчетной схемы относительно точки КЗ значительно превышает результирующее активное сопротивление (в 10 и более раз), поэтому расчет периодической составляющей тока при несимметричных КЗ допускается производить, не учитывая активные сопротивления различных элементов расчетной схемы. При этом условии ток прямой последовательности особой фазы в месте любого несимметричного КЗ следует определять по формуле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2286000" y="381000"/>
          <a:ext cx="4495800" cy="1438275"/>
        </p:xfrm>
        <a:graphic>
          <a:graphicData uri="http://schemas.openxmlformats.org/presentationml/2006/ole">
            <p:oleObj spid="_x0000_s54278" name="Формула" r:id="rId3" imgW="1879600" imgH="596900" progId="Equation.3">
              <p:embed/>
            </p:oleObj>
          </a:graphicData>
        </a:graphic>
      </p:graphicFrame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66675" y="1998663"/>
            <a:ext cx="9001125" cy="454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0975" algn="just"/>
            <a:r>
              <a:rPr lang="en-US" sz="3600" b="1">
                <a:solidFill>
                  <a:srgbClr val="0000FF"/>
                </a:solidFill>
                <a:sym typeface="Symbol" pitchFamily="18" charset="2"/>
              </a:rPr>
              <a:t></a:t>
            </a:r>
            <a:r>
              <a:rPr lang="en-US" sz="3600" b="1" i="1">
                <a:solidFill>
                  <a:srgbClr val="0000FF"/>
                </a:solidFill>
              </a:rPr>
              <a:t>X</a:t>
            </a:r>
            <a:r>
              <a:rPr lang="ru-RU" sz="3600" b="1" baseline="30000">
                <a:solidFill>
                  <a:srgbClr val="0000FF"/>
                </a:solidFill>
                <a:sym typeface="Symbol" pitchFamily="18" charset="2"/>
              </a:rPr>
              <a:t>(</a:t>
            </a:r>
            <a:r>
              <a:rPr lang="en-US" sz="3600" b="1" baseline="30000">
                <a:solidFill>
                  <a:srgbClr val="0000FF"/>
                </a:solidFill>
                <a:sym typeface="Symbol" pitchFamily="18" charset="2"/>
              </a:rPr>
              <a:t>n</a:t>
            </a:r>
            <a:r>
              <a:rPr lang="ru-RU" sz="3600" b="1" baseline="30000">
                <a:solidFill>
                  <a:srgbClr val="0000FF"/>
                </a:solidFill>
                <a:sym typeface="Symbol" pitchFamily="18" charset="2"/>
              </a:rPr>
              <a:t>)</a:t>
            </a:r>
            <a:r>
              <a:rPr lang="ru-RU" sz="3200">
                <a:sym typeface="Symbol" pitchFamily="18" charset="2"/>
              </a:rPr>
              <a:t> - дополнительное индуктивное</a:t>
            </a:r>
          </a:p>
          <a:p>
            <a:pPr indent="180975" algn="just"/>
            <a:r>
              <a:rPr lang="ru-RU" sz="3200">
                <a:sym typeface="Symbol" pitchFamily="18" charset="2"/>
              </a:rPr>
              <a:t> сопротивление, которое определяется видом несимметричного КЗ (</a:t>
            </a:r>
            <a:r>
              <a:rPr lang="en-US" sz="3200">
                <a:sym typeface="Symbol" pitchFamily="18" charset="2"/>
              </a:rPr>
              <a:t>n</a:t>
            </a:r>
            <a:r>
              <a:rPr lang="ru-RU" sz="3200">
                <a:sym typeface="Symbol" pitchFamily="18" charset="2"/>
              </a:rPr>
              <a:t>) и параметрами схем замещения обратной и нулевой последовательностей (при 1-фазном и 2-х фазном КЗ на землю).</a:t>
            </a:r>
          </a:p>
          <a:p>
            <a:pPr indent="180975" algn="just"/>
            <a:r>
              <a:rPr lang="ru-RU" sz="3200">
                <a:sym typeface="Symbol" pitchFamily="18" charset="2"/>
              </a:rPr>
              <a:t>Значения дополнительного сопротивления </a:t>
            </a:r>
          </a:p>
          <a:p>
            <a:pPr indent="180975" algn="just"/>
            <a:r>
              <a:rPr lang="ru-RU" sz="3200">
                <a:sym typeface="Symbol" pitchFamily="18" charset="2"/>
              </a:rPr>
              <a:t>для несимметричных КЗ разных видов </a:t>
            </a:r>
          </a:p>
          <a:p>
            <a:pPr indent="180975" algn="just"/>
            <a:r>
              <a:rPr lang="ru-RU" sz="3200">
                <a:sym typeface="Symbol" pitchFamily="18" charset="2"/>
              </a:rPr>
              <a:t>приведены в табл.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Схема обратной</a:t>
            </a:r>
            <a:r>
              <a:rPr lang="ru-RU" sz="3600"/>
              <a:t> последовательности </a:t>
            </a:r>
          </a:p>
          <a:p>
            <a:pPr>
              <a:buFontTx/>
              <a:buNone/>
            </a:pPr>
            <a:r>
              <a:rPr lang="ru-RU" sz="3600"/>
              <a:t>состоит из тех же элементов, что схема </a:t>
            </a:r>
          </a:p>
          <a:p>
            <a:pPr>
              <a:buFontTx/>
              <a:buNone/>
            </a:pPr>
            <a:r>
              <a:rPr lang="ru-RU" sz="3600"/>
              <a:t>замещения токов прямой </a:t>
            </a:r>
          </a:p>
          <a:p>
            <a:pPr>
              <a:buFontTx/>
              <a:buNone/>
            </a:pPr>
            <a:r>
              <a:rPr lang="ru-RU" sz="3600"/>
              <a:t>последовательности </a:t>
            </a:r>
          </a:p>
          <a:p>
            <a:pPr>
              <a:buFontTx/>
              <a:buNone/>
            </a:pPr>
            <a:r>
              <a:rPr lang="ru-RU" sz="2800">
                <a:solidFill>
                  <a:srgbClr val="0000FF"/>
                </a:solidFill>
              </a:rPr>
              <a:t>(так как токи обеих последовательностей протекают </a:t>
            </a:r>
          </a:p>
          <a:p>
            <a:pPr>
              <a:buFontTx/>
              <a:buNone/>
            </a:pPr>
            <a:r>
              <a:rPr lang="ru-RU" sz="2800">
                <a:solidFill>
                  <a:srgbClr val="0000FF"/>
                </a:solidFill>
              </a:rPr>
              <a:t>по одним и тем же элементам)</a:t>
            </a:r>
          </a:p>
          <a:p>
            <a:pPr>
              <a:buFontTx/>
              <a:buNone/>
            </a:pPr>
            <a:endParaRPr lang="ru-RU" sz="3600">
              <a:solidFill>
                <a:srgbClr val="0000FF"/>
              </a:solidFill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2590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762000" y="3810000"/>
          <a:ext cx="7848600" cy="2835275"/>
        </p:xfrm>
        <a:graphic>
          <a:graphicData uri="http://schemas.openxmlformats.org/presentationml/2006/ole">
            <p:oleObj spid="_x0000_s7172" name="Visio" r:id="rId3" imgW="3273504" imgH="1207532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1412875" y="2501900"/>
            <a:ext cx="22018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56457" name="Group 137"/>
          <p:cNvGraphicFramePr>
            <a:graphicFrameLocks noGrp="1"/>
          </p:cNvGraphicFramePr>
          <p:nvPr/>
        </p:nvGraphicFramePr>
        <p:xfrm>
          <a:off x="304800" y="1065213"/>
          <a:ext cx="8458200" cy="5541709"/>
        </p:xfrm>
        <a:graphic>
          <a:graphicData uri="http://schemas.openxmlformats.org/drawingml/2006/table">
            <a:tbl>
              <a:tblPr/>
              <a:tblGrid>
                <a:gridCol w="2819400"/>
                <a:gridCol w="2667000"/>
                <a:gridCol w="2971800"/>
              </a:tblGrid>
              <a:tr h="1162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Вид КЗ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Значение </a:t>
                      </a: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3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(n)</a:t>
                      </a: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Значение коэффициента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3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(n)</a:t>
                      </a: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Двухфазное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Х</a:t>
                      </a:r>
                      <a:r>
                        <a:rPr kumimoji="0" lang="en-US" sz="3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3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</a:t>
                      </a: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Однофазное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Х</a:t>
                      </a:r>
                      <a:r>
                        <a:rPr kumimoji="0" lang="en-US" sz="3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3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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+ </a:t>
                      </a: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Х</a:t>
                      </a:r>
                      <a:r>
                        <a:rPr kumimoji="0" lang="en-US" sz="3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3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</a:t>
                      </a: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7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Двухфазное КЗ на землю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422" name="Rectangle 102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6421" name="Object 101"/>
          <p:cNvGraphicFramePr>
            <a:graphicFrameLocks noChangeAspect="1"/>
          </p:cNvGraphicFramePr>
          <p:nvPr/>
        </p:nvGraphicFramePr>
        <p:xfrm>
          <a:off x="3581400" y="5181600"/>
          <a:ext cx="1828800" cy="1046163"/>
        </p:xfrm>
        <a:graphic>
          <a:graphicData uri="http://schemas.openxmlformats.org/presentationml/2006/ole">
            <p:oleObj spid="_x0000_s56421" name="Формула" r:id="rId3" imgW="977900" imgH="558800" progId="Equation.3">
              <p:embed/>
            </p:oleObj>
          </a:graphicData>
        </a:graphic>
      </p:graphicFrame>
      <p:graphicFrame>
        <p:nvGraphicFramePr>
          <p:cNvPr id="56434" name="Object 114"/>
          <p:cNvGraphicFramePr>
            <a:graphicFrameLocks noChangeAspect="1"/>
          </p:cNvGraphicFramePr>
          <p:nvPr/>
        </p:nvGraphicFramePr>
        <p:xfrm>
          <a:off x="6858000" y="2743200"/>
          <a:ext cx="547688" cy="600075"/>
        </p:xfrm>
        <a:graphic>
          <a:graphicData uri="http://schemas.openxmlformats.org/presentationml/2006/ole">
            <p:oleObj spid="_x0000_s56434" name="Формула" r:id="rId4" imgW="203024" imgH="215713" progId="Equation.3">
              <p:embed/>
            </p:oleObj>
          </a:graphicData>
        </a:graphic>
      </p:graphicFrame>
      <p:sp>
        <p:nvSpPr>
          <p:cNvPr id="56439" name="Rectangle 119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6438" name="Object 118"/>
          <p:cNvGraphicFramePr>
            <a:graphicFrameLocks noChangeAspect="1"/>
          </p:cNvGraphicFramePr>
          <p:nvPr/>
        </p:nvGraphicFramePr>
        <p:xfrm>
          <a:off x="5943600" y="5181600"/>
          <a:ext cx="2590800" cy="965200"/>
        </p:xfrm>
        <a:graphic>
          <a:graphicData uri="http://schemas.openxmlformats.org/presentationml/2006/ole">
            <p:oleObj spid="_x0000_s56438" name="Формула" r:id="rId5" imgW="1612900" imgH="5969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Значение коэффициента</a:t>
            </a:r>
            <a:r>
              <a:rPr lang="en-US"/>
              <a:t> </a:t>
            </a:r>
            <a:r>
              <a:rPr lang="en-US" i="1"/>
              <a:t>m</a:t>
            </a:r>
            <a:r>
              <a:rPr lang="en-US"/>
              <a:t>(n)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414" name="Group 118"/>
          <p:cNvGraphicFramePr>
            <a:graphicFrameLocks noGrp="1"/>
          </p:cNvGraphicFramePr>
          <p:nvPr/>
        </p:nvGraphicFramePr>
        <p:xfrm>
          <a:off x="0" y="0"/>
          <a:ext cx="9144000" cy="7033705"/>
        </p:xfrm>
        <a:graphic>
          <a:graphicData uri="http://schemas.openxmlformats.org/drawingml/2006/table">
            <a:tbl>
              <a:tblPr/>
              <a:tblGrid>
                <a:gridCol w="2057400"/>
                <a:gridCol w="1676400"/>
                <a:gridCol w="2895600"/>
                <a:gridCol w="2514600"/>
              </a:tblGrid>
              <a:tr h="5492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Расчетная величина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Вид несимметричного КЗ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7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</a:t>
                      </a:r>
                      <a:r>
                        <a:rPr kumimoji="0" lang="ru-RU" sz="3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</a:t>
                      </a:r>
                      <a:r>
                        <a:rPr kumimoji="0" lang="ru-RU" sz="3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(1,1)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</a:t>
                      </a:r>
                      <a:r>
                        <a:rPr kumimoji="0" lang="ru-RU" sz="3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(1)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Электрическая удаленность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(n)</a:t>
                      </a:r>
                      <a:endParaRPr kumimoji="0" lang="ru-RU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Ток в земле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372" name="Rectangle 76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71" name="Object 75"/>
          <p:cNvGraphicFramePr>
            <a:graphicFrameLocks noChangeAspect="1"/>
          </p:cNvGraphicFramePr>
          <p:nvPr/>
        </p:nvGraphicFramePr>
        <p:xfrm>
          <a:off x="685800" y="3286125"/>
          <a:ext cx="914400" cy="738188"/>
        </p:xfrm>
        <a:graphic>
          <a:graphicData uri="http://schemas.openxmlformats.org/presentationml/2006/ole">
            <p:oleObj spid="_x0000_s55371" name="Формула" r:id="rId3" imgW="330120" imgH="266400" progId="Equation.3">
              <p:embed/>
            </p:oleObj>
          </a:graphicData>
        </a:graphic>
      </p:graphicFrame>
      <p:graphicFrame>
        <p:nvGraphicFramePr>
          <p:cNvPr id="55373" name="Object 77"/>
          <p:cNvGraphicFramePr>
            <a:graphicFrameLocks noChangeAspect="1"/>
          </p:cNvGraphicFramePr>
          <p:nvPr/>
        </p:nvGraphicFramePr>
        <p:xfrm>
          <a:off x="669925" y="4191000"/>
          <a:ext cx="863600" cy="671513"/>
        </p:xfrm>
        <a:graphic>
          <a:graphicData uri="http://schemas.openxmlformats.org/presentationml/2006/ole">
            <p:oleObj spid="_x0000_s55373" name="Формула" r:id="rId4" imgW="342720" imgH="266400" progId="Equation.3">
              <p:embed/>
            </p:oleObj>
          </a:graphicData>
        </a:graphic>
      </p:graphicFrame>
      <p:graphicFrame>
        <p:nvGraphicFramePr>
          <p:cNvPr id="55374" name="Object 78"/>
          <p:cNvGraphicFramePr>
            <a:graphicFrameLocks noChangeAspect="1"/>
          </p:cNvGraphicFramePr>
          <p:nvPr/>
        </p:nvGraphicFramePr>
        <p:xfrm>
          <a:off x="609600" y="5029200"/>
          <a:ext cx="1022350" cy="765175"/>
        </p:xfrm>
        <a:graphic>
          <a:graphicData uri="http://schemas.openxmlformats.org/presentationml/2006/ole">
            <p:oleObj spid="_x0000_s55374" name="Формула" r:id="rId5" imgW="355320" imgH="266400" progId="Equation.3">
              <p:embed/>
            </p:oleObj>
          </a:graphicData>
        </a:graphic>
      </p:graphicFrame>
      <p:graphicFrame>
        <p:nvGraphicFramePr>
          <p:cNvPr id="55375" name="Object 79"/>
          <p:cNvGraphicFramePr>
            <a:graphicFrameLocks noChangeAspect="1"/>
          </p:cNvGraphicFramePr>
          <p:nvPr/>
        </p:nvGraphicFramePr>
        <p:xfrm>
          <a:off x="712788" y="6299200"/>
          <a:ext cx="658812" cy="601663"/>
        </p:xfrm>
        <a:graphic>
          <a:graphicData uri="http://schemas.openxmlformats.org/presentationml/2006/ole">
            <p:oleObj spid="_x0000_s55375" name="Формула" r:id="rId6" imgW="291960" imgH="266400" progId="Equation.3">
              <p:embed/>
            </p:oleObj>
          </a:graphicData>
        </a:graphic>
      </p:graphicFrame>
      <p:graphicFrame>
        <p:nvGraphicFramePr>
          <p:cNvPr id="55380" name="Object 84"/>
          <p:cNvGraphicFramePr>
            <a:graphicFrameLocks noChangeAspect="1"/>
          </p:cNvGraphicFramePr>
          <p:nvPr/>
        </p:nvGraphicFramePr>
        <p:xfrm>
          <a:off x="2057400" y="1555750"/>
          <a:ext cx="1566863" cy="606425"/>
        </p:xfrm>
        <a:graphic>
          <a:graphicData uri="http://schemas.openxmlformats.org/presentationml/2006/ole">
            <p:oleObj spid="_x0000_s55380" name="Формула" r:id="rId7" imgW="622080" imgH="241200" progId="Equation.3">
              <p:embed/>
            </p:oleObj>
          </a:graphicData>
        </a:graphic>
      </p:graphicFrame>
      <p:graphicFrame>
        <p:nvGraphicFramePr>
          <p:cNvPr id="55381" name="Object 85"/>
          <p:cNvGraphicFramePr>
            <a:graphicFrameLocks noChangeAspect="1"/>
          </p:cNvGraphicFramePr>
          <p:nvPr/>
        </p:nvGraphicFramePr>
        <p:xfrm>
          <a:off x="3886200" y="1481138"/>
          <a:ext cx="2438400" cy="728662"/>
        </p:xfrm>
        <a:graphic>
          <a:graphicData uri="http://schemas.openxmlformats.org/presentationml/2006/ole">
            <p:oleObj spid="_x0000_s55381" name="Формула" r:id="rId8" imgW="888840" imgH="266400" progId="Equation.3">
              <p:embed/>
            </p:oleObj>
          </a:graphicData>
        </a:graphic>
      </p:graphicFrame>
      <p:graphicFrame>
        <p:nvGraphicFramePr>
          <p:cNvPr id="55383" name="Object 87"/>
          <p:cNvGraphicFramePr>
            <a:graphicFrameLocks noChangeAspect="1"/>
          </p:cNvGraphicFramePr>
          <p:nvPr/>
        </p:nvGraphicFramePr>
        <p:xfrm>
          <a:off x="6616700" y="1524000"/>
          <a:ext cx="2527300" cy="606425"/>
        </p:xfrm>
        <a:graphic>
          <a:graphicData uri="http://schemas.openxmlformats.org/presentationml/2006/ole">
            <p:oleObj spid="_x0000_s55383" name="Формула" r:id="rId9" imgW="1002960" imgH="241200" progId="Equation.3">
              <p:embed/>
            </p:oleObj>
          </a:graphicData>
        </a:graphic>
      </p:graphicFrame>
      <p:graphicFrame>
        <p:nvGraphicFramePr>
          <p:cNvPr id="55386" name="Object 90"/>
          <p:cNvGraphicFramePr>
            <a:graphicFrameLocks noChangeAspect="1"/>
          </p:cNvGraphicFramePr>
          <p:nvPr/>
        </p:nvGraphicFramePr>
        <p:xfrm>
          <a:off x="2590800" y="2438400"/>
          <a:ext cx="685800" cy="685800"/>
        </p:xfrm>
        <a:graphic>
          <a:graphicData uri="http://schemas.openxmlformats.org/presentationml/2006/ole">
            <p:oleObj spid="_x0000_s55386" name="Формула" r:id="rId10" imgW="253800" imgH="253800" progId="Equation.3">
              <p:embed/>
            </p:oleObj>
          </a:graphicData>
        </a:graphic>
      </p:graphicFrame>
      <p:sp>
        <p:nvSpPr>
          <p:cNvPr id="55389" name="Rectangle 93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88" name="Object 92"/>
          <p:cNvGraphicFramePr>
            <a:graphicFrameLocks noChangeAspect="1"/>
          </p:cNvGraphicFramePr>
          <p:nvPr/>
        </p:nvGraphicFramePr>
        <p:xfrm>
          <a:off x="4013200" y="2362200"/>
          <a:ext cx="2413000" cy="979488"/>
        </p:xfrm>
        <a:graphic>
          <a:graphicData uri="http://schemas.openxmlformats.org/presentationml/2006/ole">
            <p:oleObj spid="_x0000_s55388" name="Формула" r:id="rId11" imgW="1434960" imgH="533160" progId="Equation.3">
              <p:embed/>
            </p:oleObj>
          </a:graphicData>
        </a:graphic>
      </p:graphicFrame>
      <p:sp>
        <p:nvSpPr>
          <p:cNvPr id="55391" name="Rectangle 95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90" name="Object 94"/>
          <p:cNvGraphicFramePr>
            <a:graphicFrameLocks noChangeAspect="1"/>
          </p:cNvGraphicFramePr>
          <p:nvPr/>
        </p:nvGraphicFramePr>
        <p:xfrm>
          <a:off x="2133600" y="3276600"/>
          <a:ext cx="1387475" cy="839788"/>
        </p:xfrm>
        <a:graphic>
          <a:graphicData uri="http://schemas.openxmlformats.org/presentationml/2006/ole">
            <p:oleObj spid="_x0000_s55390" name="Формула" r:id="rId12" imgW="863280" imgH="520560" progId="Equation.3">
              <p:embed/>
            </p:oleObj>
          </a:graphicData>
        </a:graphic>
      </p:graphicFrame>
      <p:sp>
        <p:nvSpPr>
          <p:cNvPr id="55393" name="Rectangle 9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92" name="Object 96"/>
          <p:cNvGraphicFramePr>
            <a:graphicFrameLocks noChangeAspect="1"/>
          </p:cNvGraphicFramePr>
          <p:nvPr/>
        </p:nvGraphicFramePr>
        <p:xfrm>
          <a:off x="6923088" y="3276600"/>
          <a:ext cx="1927225" cy="792163"/>
        </p:xfrm>
        <a:graphic>
          <a:graphicData uri="http://schemas.openxmlformats.org/presentationml/2006/ole">
            <p:oleObj spid="_x0000_s55392" name="Формула" r:id="rId13" imgW="1206360" imgH="495000" progId="Equation.3">
              <p:embed/>
            </p:oleObj>
          </a:graphicData>
        </a:graphic>
      </p:graphicFrame>
      <p:sp>
        <p:nvSpPr>
          <p:cNvPr id="55395" name="Rectangle 99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94" name="Object 98"/>
          <p:cNvGraphicFramePr>
            <a:graphicFrameLocks noChangeAspect="1"/>
          </p:cNvGraphicFramePr>
          <p:nvPr/>
        </p:nvGraphicFramePr>
        <p:xfrm>
          <a:off x="4264025" y="3282950"/>
          <a:ext cx="1835150" cy="876300"/>
        </p:xfrm>
        <a:graphic>
          <a:graphicData uri="http://schemas.openxmlformats.org/presentationml/2006/ole">
            <p:oleObj spid="_x0000_s55394" name="Формула" r:id="rId14" imgW="1117440" imgH="533160" progId="Equation.3">
              <p:embed/>
            </p:oleObj>
          </a:graphicData>
        </a:graphic>
      </p:graphicFrame>
      <p:sp>
        <p:nvSpPr>
          <p:cNvPr id="55398" name="Rectangle 102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97" name="Object 101"/>
          <p:cNvGraphicFramePr>
            <a:graphicFrameLocks noChangeAspect="1"/>
          </p:cNvGraphicFramePr>
          <p:nvPr/>
        </p:nvGraphicFramePr>
        <p:xfrm>
          <a:off x="2209800" y="4267200"/>
          <a:ext cx="1219200" cy="711200"/>
        </p:xfrm>
        <a:graphic>
          <a:graphicData uri="http://schemas.openxmlformats.org/presentationml/2006/ole">
            <p:oleObj spid="_x0000_s55397" name="Формула" r:id="rId15" imgW="457200" imgH="266400" progId="Equation.3">
              <p:embed/>
            </p:oleObj>
          </a:graphicData>
        </a:graphic>
      </p:graphicFrame>
      <p:graphicFrame>
        <p:nvGraphicFramePr>
          <p:cNvPr id="55399" name="Object 103"/>
          <p:cNvGraphicFramePr>
            <a:graphicFrameLocks noChangeAspect="1"/>
          </p:cNvGraphicFramePr>
          <p:nvPr/>
        </p:nvGraphicFramePr>
        <p:xfrm>
          <a:off x="3946525" y="4038600"/>
          <a:ext cx="2454275" cy="930275"/>
        </p:xfrm>
        <a:graphic>
          <a:graphicData uri="http://schemas.openxmlformats.org/presentationml/2006/ole">
            <p:oleObj spid="_x0000_s55399" name="Формула" r:id="rId16" imgW="1307880" imgH="495000" progId="Equation.3">
              <p:embed/>
            </p:oleObj>
          </a:graphicData>
        </a:graphic>
      </p:graphicFrame>
      <p:graphicFrame>
        <p:nvGraphicFramePr>
          <p:cNvPr id="55400" name="Object 104"/>
          <p:cNvGraphicFramePr>
            <a:graphicFrameLocks noChangeAspect="1"/>
          </p:cNvGraphicFramePr>
          <p:nvPr/>
        </p:nvGraphicFramePr>
        <p:xfrm>
          <a:off x="7342188" y="4267200"/>
          <a:ext cx="887412" cy="717550"/>
        </p:xfrm>
        <a:graphic>
          <a:graphicData uri="http://schemas.openxmlformats.org/presentationml/2006/ole">
            <p:oleObj spid="_x0000_s55400" name="Формула" r:id="rId17" imgW="330120" imgH="266400" progId="Equation.3">
              <p:embed/>
            </p:oleObj>
          </a:graphicData>
        </a:graphic>
      </p:graphicFrame>
      <p:graphicFrame>
        <p:nvGraphicFramePr>
          <p:cNvPr id="55401" name="Object 105"/>
          <p:cNvGraphicFramePr>
            <a:graphicFrameLocks noChangeAspect="1"/>
          </p:cNvGraphicFramePr>
          <p:nvPr/>
        </p:nvGraphicFramePr>
        <p:xfrm>
          <a:off x="7265988" y="5129213"/>
          <a:ext cx="811212" cy="655637"/>
        </p:xfrm>
        <a:graphic>
          <a:graphicData uri="http://schemas.openxmlformats.org/presentationml/2006/ole">
            <p:oleObj spid="_x0000_s55401" name="Формула" r:id="rId18" imgW="330120" imgH="266400" progId="Equation.3">
              <p:embed/>
            </p:oleObj>
          </a:graphicData>
        </a:graphic>
      </p:graphicFrame>
      <p:graphicFrame>
        <p:nvGraphicFramePr>
          <p:cNvPr id="55402" name="Object 106"/>
          <p:cNvGraphicFramePr>
            <a:graphicFrameLocks noChangeAspect="1"/>
          </p:cNvGraphicFramePr>
          <p:nvPr/>
        </p:nvGraphicFramePr>
        <p:xfrm>
          <a:off x="7216775" y="6011863"/>
          <a:ext cx="1089025" cy="693737"/>
        </p:xfrm>
        <a:graphic>
          <a:graphicData uri="http://schemas.openxmlformats.org/presentationml/2006/ole">
            <p:oleObj spid="_x0000_s55402" name="Формула" r:id="rId19" imgW="419040" imgH="266400" progId="Equation.3">
              <p:embed/>
            </p:oleObj>
          </a:graphicData>
        </a:graphic>
      </p:graphicFrame>
      <p:graphicFrame>
        <p:nvGraphicFramePr>
          <p:cNvPr id="55403" name="Object 107"/>
          <p:cNvGraphicFramePr>
            <a:graphicFrameLocks noChangeAspect="1"/>
          </p:cNvGraphicFramePr>
          <p:nvPr/>
        </p:nvGraphicFramePr>
        <p:xfrm>
          <a:off x="3810000" y="4953000"/>
          <a:ext cx="2454275" cy="930275"/>
        </p:xfrm>
        <a:graphic>
          <a:graphicData uri="http://schemas.openxmlformats.org/presentationml/2006/ole">
            <p:oleObj spid="_x0000_s55403" name="Формула" r:id="rId20" imgW="1307880" imgH="495000" progId="Equation.3">
              <p:embed/>
            </p:oleObj>
          </a:graphicData>
        </a:graphic>
      </p:graphicFrame>
      <p:graphicFrame>
        <p:nvGraphicFramePr>
          <p:cNvPr id="55407" name="Object 111"/>
          <p:cNvGraphicFramePr>
            <a:graphicFrameLocks noChangeAspect="1"/>
          </p:cNvGraphicFramePr>
          <p:nvPr/>
        </p:nvGraphicFramePr>
        <p:xfrm>
          <a:off x="3738563" y="5986463"/>
          <a:ext cx="2433637" cy="871537"/>
        </p:xfrm>
        <a:graphic>
          <a:graphicData uri="http://schemas.openxmlformats.org/presentationml/2006/ole">
            <p:oleObj spid="_x0000_s55407" name="Формула" r:id="rId21" imgW="1384200" imgH="495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/>
              <a:t> </a:t>
            </a:r>
            <a:r>
              <a:rPr lang="ru-RU" sz="3600">
                <a:solidFill>
                  <a:srgbClr val="FF3300"/>
                </a:solidFill>
              </a:rPr>
              <a:t>ЭДС</a:t>
            </a:r>
            <a:r>
              <a:rPr lang="ru-RU" sz="3600"/>
              <a:t> </a:t>
            </a:r>
            <a:r>
              <a:rPr lang="ru-RU" sz="3600">
                <a:solidFill>
                  <a:srgbClr val="FF3300"/>
                </a:solidFill>
              </a:rPr>
              <a:t>источников питания обратной </a:t>
            </a:r>
          </a:p>
          <a:p>
            <a:pPr algn="just">
              <a:buFontTx/>
              <a:buNone/>
            </a:pPr>
            <a:r>
              <a:rPr lang="ru-RU" sz="3600"/>
              <a:t>последовательности принимают равным </a:t>
            </a:r>
          </a:p>
          <a:p>
            <a:pPr algn="just">
              <a:buFontTx/>
              <a:buNone/>
            </a:pPr>
            <a:r>
              <a:rPr lang="ru-RU" sz="3600"/>
              <a:t>нулю. </a:t>
            </a:r>
          </a:p>
          <a:p>
            <a:pPr algn="just">
              <a:buFontTx/>
              <a:buNone/>
            </a:pPr>
            <a:r>
              <a:rPr lang="ru-RU" sz="3600"/>
              <a:t>Поэтому началом схемы считается </a:t>
            </a:r>
          </a:p>
          <a:p>
            <a:pPr algn="just">
              <a:buFontTx/>
              <a:buNone/>
            </a:pPr>
            <a:r>
              <a:rPr lang="ru-RU" sz="3600"/>
              <a:t>точка, объединяющая начала всех </a:t>
            </a:r>
          </a:p>
          <a:p>
            <a:pPr algn="just">
              <a:buFontTx/>
              <a:buNone/>
            </a:pPr>
            <a:r>
              <a:rPr lang="ru-RU" sz="3600"/>
              <a:t>генераторных ветвей, а концом схемы </a:t>
            </a:r>
          </a:p>
          <a:p>
            <a:pPr algn="just">
              <a:buFontTx/>
              <a:buNone/>
            </a:pPr>
            <a:r>
              <a:rPr lang="ru-RU" sz="3600"/>
              <a:t>точка КЗ, к которой приложено </a:t>
            </a:r>
          </a:p>
          <a:p>
            <a:pPr algn="just">
              <a:buFontTx/>
              <a:buNone/>
            </a:pPr>
            <a:r>
              <a:rPr lang="ru-RU" sz="3600"/>
              <a:t>напряжение обратной </a:t>
            </a:r>
          </a:p>
          <a:p>
            <a:pPr algn="just">
              <a:buFontTx/>
              <a:buNone/>
            </a:pPr>
            <a:r>
              <a:rPr lang="ru-RU" sz="3600"/>
              <a:t>последовательности, возникающее </a:t>
            </a:r>
          </a:p>
          <a:p>
            <a:pPr algn="just">
              <a:buFontTx/>
              <a:buNone/>
            </a:pPr>
            <a:r>
              <a:rPr lang="ru-RU" sz="3600"/>
              <a:t>вследствие несимметрии КЗ.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/>
              <a:t>   </a:t>
            </a:r>
            <a:r>
              <a:rPr lang="ru-RU" sz="3600">
                <a:solidFill>
                  <a:srgbClr val="FF3300"/>
                </a:solidFill>
              </a:rPr>
              <a:t>Сопротивление</a:t>
            </a:r>
            <a:r>
              <a:rPr lang="ru-RU" sz="3600"/>
              <a:t> цепи обратной </a:t>
            </a:r>
          </a:p>
          <a:p>
            <a:pPr algn="just">
              <a:buFontTx/>
              <a:buNone/>
            </a:pPr>
            <a:r>
              <a:rPr lang="ru-RU" sz="3600"/>
              <a:t>последовательности 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762000" y="1143000"/>
          <a:ext cx="7772400" cy="1238250"/>
        </p:xfrm>
        <a:graphic>
          <a:graphicData uri="http://schemas.openxmlformats.org/presentationml/2006/ole">
            <p:oleObj spid="_x0000_s9220" name="Формула" r:id="rId3" imgW="1497950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  </a:t>
            </a:r>
            <a:r>
              <a:rPr lang="ru-RU" sz="3600">
                <a:solidFill>
                  <a:srgbClr val="FF3300"/>
                </a:solidFill>
              </a:rPr>
              <a:t>Схема нулевой</a:t>
            </a:r>
            <a:r>
              <a:rPr lang="ru-RU" sz="3600"/>
              <a:t> последовательности отличается от схем прямой и обратной последовательностей, так как пути протекания токов нулевой последовательности отличаются от путей токов 3-х фазного КЗ. </a:t>
            </a:r>
          </a:p>
          <a:p>
            <a:pPr algn="just">
              <a:buFontTx/>
              <a:buNone/>
            </a:pPr>
            <a:r>
              <a:rPr lang="ru-RU" sz="3600"/>
              <a:t>    </a:t>
            </a:r>
            <a:r>
              <a:rPr lang="ru-RU" sz="3600">
                <a:solidFill>
                  <a:srgbClr val="FF3300"/>
                </a:solidFill>
              </a:rPr>
              <a:t>Токи нулевой</a:t>
            </a:r>
            <a:r>
              <a:rPr lang="ru-RU" sz="3600"/>
              <a:t> последовательности протекают по трем фазам и замыкаются через землю.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2800"/>
              <a:t>   </a:t>
            </a:r>
            <a:r>
              <a:rPr lang="ru-RU" sz="3600">
                <a:solidFill>
                  <a:srgbClr val="FF3300"/>
                </a:solidFill>
              </a:rPr>
              <a:t>Схемы нулевой</a:t>
            </a:r>
            <a:r>
              <a:rPr lang="ru-RU" sz="3600"/>
              <a:t> последовательности, составляют, начиная с точки КЗ. </a:t>
            </a:r>
            <a:r>
              <a:rPr lang="ru-RU" sz="3600">
                <a:solidFill>
                  <a:srgbClr val="FF3300"/>
                </a:solidFill>
              </a:rPr>
              <a:t>Необходимо</a:t>
            </a:r>
            <a:r>
              <a:rPr lang="ru-RU" sz="3600"/>
              <a:t> определить возможные контуры протекания токов нулевой последовательности.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524000" y="3200400"/>
          <a:ext cx="6248400" cy="3063875"/>
        </p:xfrm>
        <a:graphic>
          <a:graphicData uri="http://schemas.openxmlformats.org/presentationml/2006/ole">
            <p:oleObj spid="_x0000_s11268" name="Visio" r:id="rId3" imgW="2273379" imgH="1208722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/>
              <a:t>     </a:t>
            </a:r>
            <a:r>
              <a:rPr lang="ru-RU" sz="3600">
                <a:solidFill>
                  <a:srgbClr val="FF3300"/>
                </a:solidFill>
              </a:rPr>
              <a:t>Контуры</a:t>
            </a:r>
            <a:r>
              <a:rPr lang="ru-RU" sz="3600"/>
              <a:t> нулевой последовательности имеются в цепи с заземленными нейтралями.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     </a:t>
            </a:r>
            <a:r>
              <a:rPr lang="ru-RU" sz="3600">
                <a:solidFill>
                  <a:srgbClr val="FF3300"/>
                </a:solidFill>
              </a:rPr>
              <a:t>При нескольких</a:t>
            </a:r>
            <a:r>
              <a:rPr lang="ru-RU" sz="3600"/>
              <a:t> заземленных нейтралях токи нулевой последовательности разветвляются между собой.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       Началом схемы</a:t>
            </a:r>
            <a:r>
              <a:rPr lang="ru-RU" sz="3600"/>
              <a:t> нулевой последовательности являются концы элементов. Они имеют потенциал земли и объединяются в общую точку.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3300"/>
                </a:solidFill>
              </a:rPr>
              <a:t>   Концом схемы</a:t>
            </a:r>
            <a:r>
              <a:rPr lang="ru-RU" sz="3600"/>
              <a:t> считают точку КЗ.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ru-RU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954</Words>
  <Application>Microsoft PowerPoint</Application>
  <PresentationFormat>Экран (4:3)</PresentationFormat>
  <Paragraphs>252</Paragraphs>
  <Slides>42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42</vt:i4>
      </vt:variant>
    </vt:vector>
  </HeadingPairs>
  <TitlesOfParts>
    <vt:vector size="48" baseType="lpstr">
      <vt:lpstr>Arial</vt:lpstr>
      <vt:lpstr>Symbol</vt:lpstr>
      <vt:lpstr>Times New Roman</vt:lpstr>
      <vt:lpstr>Оформление по умолчанию</vt:lpstr>
      <vt:lpstr>Microsoft Visio Drawing</vt:lpstr>
      <vt:lpstr>Microsoft Equation 3.0</vt:lpstr>
      <vt:lpstr>9  ТОКИ  И НАПРЯЖЕНИЯ НЕСИММЕТРИЧНОГО КЗ</vt:lpstr>
      <vt:lpstr>9.1 Схемы замещения отдельных последовательностей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9.2 Токи и напряжения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cp:lastPrinted>1601-01-01T00:00:00Z</cp:lastPrinted>
  <dcterms:created xsi:type="dcterms:W3CDTF">1601-01-01T00:00:00Z</dcterms:created>
  <dcterms:modified xsi:type="dcterms:W3CDTF">2014-01-27T17:22:22Z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